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0"/>
  </p:notesMasterIdLst>
  <p:handoutMasterIdLst>
    <p:handoutMasterId r:id="rId171"/>
  </p:handoutMasterIdLst>
  <p:sldIdLst>
    <p:sldId id="256" r:id="rId2"/>
    <p:sldId id="668" r:id="rId3"/>
    <p:sldId id="261" r:id="rId4"/>
    <p:sldId id="272" r:id="rId5"/>
    <p:sldId id="273" r:id="rId6"/>
    <p:sldId id="297" r:id="rId7"/>
    <p:sldId id="294" r:id="rId8"/>
    <p:sldId id="284" r:id="rId9"/>
    <p:sldId id="264" r:id="rId10"/>
    <p:sldId id="262" r:id="rId11"/>
    <p:sldId id="277" r:id="rId12"/>
    <p:sldId id="259" r:id="rId13"/>
    <p:sldId id="275" r:id="rId14"/>
    <p:sldId id="667" r:id="rId15"/>
    <p:sldId id="267" r:id="rId16"/>
    <p:sldId id="789" r:id="rId17"/>
    <p:sldId id="790" r:id="rId18"/>
    <p:sldId id="271" r:id="rId19"/>
    <p:sldId id="292" r:id="rId20"/>
    <p:sldId id="278" r:id="rId21"/>
    <p:sldId id="286" r:id="rId22"/>
    <p:sldId id="287" r:id="rId23"/>
    <p:sldId id="288" r:id="rId24"/>
    <p:sldId id="289" r:id="rId25"/>
    <p:sldId id="290" r:id="rId26"/>
    <p:sldId id="291" r:id="rId27"/>
    <p:sldId id="293" r:id="rId28"/>
    <p:sldId id="299" r:id="rId29"/>
    <p:sldId id="300" r:id="rId30"/>
    <p:sldId id="280" r:id="rId31"/>
    <p:sldId id="274" r:id="rId32"/>
    <p:sldId id="669" r:id="rId33"/>
    <p:sldId id="670" r:id="rId34"/>
    <p:sldId id="671" r:id="rId35"/>
    <p:sldId id="672" r:id="rId36"/>
    <p:sldId id="270" r:id="rId37"/>
    <p:sldId id="673" r:id="rId38"/>
    <p:sldId id="674" r:id="rId39"/>
    <p:sldId id="276" r:id="rId40"/>
    <p:sldId id="690" r:id="rId41"/>
    <p:sldId id="676" r:id="rId42"/>
    <p:sldId id="692" r:id="rId43"/>
    <p:sldId id="260" r:id="rId44"/>
    <p:sldId id="677" r:id="rId45"/>
    <p:sldId id="678" r:id="rId46"/>
    <p:sldId id="263" r:id="rId47"/>
    <p:sldId id="281" r:id="rId48"/>
    <p:sldId id="268" r:id="rId49"/>
    <p:sldId id="694" r:id="rId50"/>
    <p:sldId id="693" r:id="rId51"/>
    <p:sldId id="695" r:id="rId52"/>
    <p:sldId id="696" r:id="rId53"/>
    <p:sldId id="698" r:id="rId54"/>
    <p:sldId id="699" r:id="rId55"/>
    <p:sldId id="702" r:id="rId56"/>
    <p:sldId id="700" r:id="rId57"/>
    <p:sldId id="701" r:id="rId58"/>
    <p:sldId id="691" r:id="rId59"/>
    <p:sldId id="269" r:id="rId60"/>
    <p:sldId id="279" r:id="rId61"/>
    <p:sldId id="679" r:id="rId62"/>
    <p:sldId id="283" r:id="rId63"/>
    <p:sldId id="680" r:id="rId64"/>
    <p:sldId id="285" r:id="rId65"/>
    <p:sldId id="681" r:id="rId66"/>
    <p:sldId id="295" r:id="rId67"/>
    <p:sldId id="682" r:id="rId68"/>
    <p:sldId id="683" r:id="rId69"/>
    <p:sldId id="296" r:id="rId70"/>
    <p:sldId id="684" r:id="rId71"/>
    <p:sldId id="298" r:id="rId72"/>
    <p:sldId id="685" r:id="rId73"/>
    <p:sldId id="686" r:id="rId74"/>
    <p:sldId id="687" r:id="rId75"/>
    <p:sldId id="688" r:id="rId76"/>
    <p:sldId id="697" r:id="rId77"/>
    <p:sldId id="703" r:id="rId78"/>
    <p:sldId id="675" r:id="rId79"/>
    <p:sldId id="704" r:id="rId80"/>
    <p:sldId id="705" r:id="rId81"/>
    <p:sldId id="706" r:id="rId82"/>
    <p:sldId id="707" r:id="rId83"/>
    <p:sldId id="708" r:id="rId84"/>
    <p:sldId id="709" r:id="rId85"/>
    <p:sldId id="710" r:id="rId86"/>
    <p:sldId id="711" r:id="rId87"/>
    <p:sldId id="712" r:id="rId88"/>
    <p:sldId id="713" r:id="rId89"/>
    <p:sldId id="714" r:id="rId90"/>
    <p:sldId id="715" r:id="rId91"/>
    <p:sldId id="719" r:id="rId92"/>
    <p:sldId id="720" r:id="rId93"/>
    <p:sldId id="721" r:id="rId94"/>
    <p:sldId id="716" r:id="rId95"/>
    <p:sldId id="717" r:id="rId96"/>
    <p:sldId id="718" r:id="rId97"/>
    <p:sldId id="257" r:id="rId98"/>
    <p:sldId id="722" r:id="rId99"/>
    <p:sldId id="723" r:id="rId100"/>
    <p:sldId id="724" r:id="rId101"/>
    <p:sldId id="282" r:id="rId102"/>
    <p:sldId id="725" r:id="rId103"/>
    <p:sldId id="726" r:id="rId104"/>
    <p:sldId id="727" r:id="rId105"/>
    <p:sldId id="728" r:id="rId106"/>
    <p:sldId id="265" r:id="rId107"/>
    <p:sldId id="266" r:id="rId108"/>
    <p:sldId id="729" r:id="rId109"/>
    <p:sldId id="730" r:id="rId110"/>
    <p:sldId id="731" r:id="rId111"/>
    <p:sldId id="732" r:id="rId112"/>
    <p:sldId id="733" r:id="rId113"/>
    <p:sldId id="734" r:id="rId114"/>
    <p:sldId id="735" r:id="rId115"/>
    <p:sldId id="736" r:id="rId116"/>
    <p:sldId id="737" r:id="rId117"/>
    <p:sldId id="738" r:id="rId118"/>
    <p:sldId id="739" r:id="rId119"/>
    <p:sldId id="740" r:id="rId120"/>
    <p:sldId id="741" r:id="rId121"/>
    <p:sldId id="742" r:id="rId122"/>
    <p:sldId id="743" r:id="rId123"/>
    <p:sldId id="744" r:id="rId124"/>
    <p:sldId id="745" r:id="rId125"/>
    <p:sldId id="746" r:id="rId126"/>
    <p:sldId id="747" r:id="rId127"/>
    <p:sldId id="748" r:id="rId128"/>
    <p:sldId id="749" r:id="rId129"/>
    <p:sldId id="750" r:id="rId130"/>
    <p:sldId id="751" r:id="rId131"/>
    <p:sldId id="752" r:id="rId132"/>
    <p:sldId id="753" r:id="rId133"/>
    <p:sldId id="754" r:id="rId134"/>
    <p:sldId id="755" r:id="rId135"/>
    <p:sldId id="756" r:id="rId136"/>
    <p:sldId id="757" r:id="rId137"/>
    <p:sldId id="758" r:id="rId138"/>
    <p:sldId id="759" r:id="rId139"/>
    <p:sldId id="760" r:id="rId140"/>
    <p:sldId id="761" r:id="rId141"/>
    <p:sldId id="762" r:id="rId142"/>
    <p:sldId id="763" r:id="rId143"/>
    <p:sldId id="764" r:id="rId144"/>
    <p:sldId id="765" r:id="rId145"/>
    <p:sldId id="766" r:id="rId146"/>
    <p:sldId id="767" r:id="rId147"/>
    <p:sldId id="768" r:id="rId148"/>
    <p:sldId id="769" r:id="rId149"/>
    <p:sldId id="770" r:id="rId150"/>
    <p:sldId id="771" r:id="rId151"/>
    <p:sldId id="772" r:id="rId152"/>
    <p:sldId id="773" r:id="rId153"/>
    <p:sldId id="774" r:id="rId154"/>
    <p:sldId id="775" r:id="rId155"/>
    <p:sldId id="776" r:id="rId156"/>
    <p:sldId id="777" r:id="rId157"/>
    <p:sldId id="778" r:id="rId158"/>
    <p:sldId id="779" r:id="rId159"/>
    <p:sldId id="780" r:id="rId160"/>
    <p:sldId id="781" r:id="rId161"/>
    <p:sldId id="782" r:id="rId162"/>
    <p:sldId id="783" r:id="rId163"/>
    <p:sldId id="784" r:id="rId164"/>
    <p:sldId id="785" r:id="rId165"/>
    <p:sldId id="786" r:id="rId166"/>
    <p:sldId id="787" r:id="rId167"/>
    <p:sldId id="788" r:id="rId168"/>
    <p:sldId id="258" r:id="rId169"/>
  </p:sldIdLst>
  <p:sldSz cx="12192000" cy="6858000"/>
  <p:notesSz cx="6858000" cy="108585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C0C"/>
    <a:srgbClr val="065540"/>
    <a:srgbClr val="8B8BFF"/>
    <a:srgbClr val="5BADFF"/>
    <a:srgbClr val="000022"/>
    <a:srgbClr val="90BA0E"/>
    <a:srgbClr val="FFAFCA"/>
    <a:srgbClr val="017046"/>
    <a:srgbClr val="F6D160"/>
    <a:srgbClr val="4BA6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61"/>
    <p:restoredTop sz="96067"/>
  </p:normalViewPr>
  <p:slideViewPr>
    <p:cSldViewPr snapToGrid="0">
      <p:cViewPr varScale="1">
        <p:scale>
          <a:sx n="119" d="100"/>
          <a:sy n="119" d="100"/>
        </p:scale>
        <p:origin x="280" y="184"/>
      </p:cViewPr>
      <p:guideLst/>
    </p:cSldViewPr>
  </p:slideViewPr>
  <p:outlineViewPr>
    <p:cViewPr>
      <p:scale>
        <a:sx n="33" d="100"/>
        <a:sy n="33" d="100"/>
      </p:scale>
      <p:origin x="0" y="-1000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58399-82A5-4F04-8671-5E74070C5E00}" type="datetimeFigureOut">
              <a:rPr lang="es-CO" smtClean="0"/>
              <a:t>27/01/23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8860C-7A71-4B72-8FEA-842AAAFCC02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0266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AA8E1-5D83-45E2-8D74-8DA3C788CF92}" type="datetimeFigureOut">
              <a:rPr lang="es-CO" smtClean="0"/>
              <a:t>27/01/23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C72FF-EE6F-464F-991A-E77EE96161F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2956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https://neo4j.com/blog/acid-vs-base-consistency-models-explained/</a:t>
            </a:r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C72FF-EE6F-464F-991A-E77EE96161F7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1392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C72FF-EE6F-464F-991A-E77EE96161F7}" type="slidenum">
              <a:rPr lang="es-CO" smtClean="0"/>
              <a:t>62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4993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C72FF-EE6F-464F-991A-E77EE96161F7}" type="slidenum">
              <a:rPr lang="es-CO" smtClean="0"/>
              <a:t>63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6396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C72FF-EE6F-464F-991A-E77EE96161F7}" type="slidenum">
              <a:rPr lang="es-CO" smtClean="0"/>
              <a:t>69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8425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C72FF-EE6F-464F-991A-E77EE96161F7}" type="slidenum">
              <a:rPr lang="es-CO" smtClean="0"/>
              <a:t>73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5941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C72FF-EE6F-464F-991A-E77EE96161F7}" type="slidenum">
              <a:rPr lang="es-CO" smtClean="0"/>
              <a:t>74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1385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C72FF-EE6F-464F-991A-E77EE96161F7}" type="slidenum">
              <a:rPr lang="es-CO" smtClean="0"/>
              <a:t>78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0060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C72FF-EE6F-464F-991A-E77EE96161F7}" type="slidenum">
              <a:rPr lang="es-CO" smtClean="0"/>
              <a:t>168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2811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C72FF-EE6F-464F-991A-E77EE96161F7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8339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C72FF-EE6F-464F-991A-E77EE96161F7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1959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C72FF-EE6F-464F-991A-E77EE96161F7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209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C72FF-EE6F-464F-991A-E77EE96161F7}" type="slidenum">
              <a:rPr lang="es-CO" smtClean="0"/>
              <a:t>34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3748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C72FF-EE6F-464F-991A-E77EE96161F7}" type="slidenum">
              <a:rPr lang="es-CO" smtClean="0"/>
              <a:t>37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2868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  <a:p>
            <a:r>
              <a:rPr lang="en-US" dirty="0" err="1"/>
              <a:t>Xquery</a:t>
            </a:r>
            <a:r>
              <a:rPr lang="en-US" baseline="0" dirty="0"/>
              <a:t> – </a:t>
            </a:r>
            <a:r>
              <a:rPr lang="en-US" baseline="0" dirty="0" err="1"/>
              <a:t>xpath</a:t>
            </a:r>
            <a:r>
              <a:rPr lang="en-US" baseline="0" dirty="0"/>
              <a:t> – </a:t>
            </a:r>
            <a:r>
              <a:rPr lang="en-US" baseline="0" dirty="0" err="1"/>
              <a:t>flwor</a:t>
            </a:r>
            <a:endParaRPr lang="en-US" baseline="0" dirty="0"/>
          </a:p>
          <a:p>
            <a:r>
              <a:rPr lang="en-US" baseline="0" dirty="0"/>
              <a:t>Gremlin</a:t>
            </a:r>
          </a:p>
          <a:p>
            <a:r>
              <a:rPr lang="en-US" baseline="0" dirty="0" err="1"/>
              <a:t>sparql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A74CC-FA34-3045-84F7-CF20B7A984F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10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A74CC-FA34-3045-84F7-CF20B7A984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66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A74CC-FA34-3045-84F7-CF20B7A984F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8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391467" y="4348064"/>
            <a:ext cx="5411758" cy="1334278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391468" y="5682342"/>
            <a:ext cx="5411758" cy="522092"/>
          </a:xfrm>
        </p:spPr>
        <p:txBody>
          <a:bodyPr>
            <a:normAutofit/>
          </a:bodyPr>
          <a:lstStyle>
            <a:lvl1pPr marL="0" indent="0" algn="l">
              <a:buNone/>
              <a:defRPr sz="1800" i="1" u="none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4785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4630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73038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65188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38540" y="365125"/>
            <a:ext cx="7060941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1938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077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70C0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pic>
        <p:nvPicPr>
          <p:cNvPr id="4" name="Imagen 4" descr="Imagen que contiene cuarto&#10;&#10;Descripción generada automáticamente">
            <a:extLst>
              <a:ext uri="{FF2B5EF4-FFF2-40B4-BE49-F238E27FC236}">
                <a16:creationId xmlns:a16="http://schemas.microsoft.com/office/drawing/2014/main" id="{76DC414B-13B1-E2E1-5FEB-0FD0735D8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4" t="37365" r="1631" b="8382"/>
          <a:stretch/>
        </p:blipFill>
        <p:spPr>
          <a:xfrm>
            <a:off x="0" y="0"/>
            <a:ext cx="3438301" cy="678426"/>
          </a:xfrm>
          <a:prstGeom prst="rect">
            <a:avLst/>
          </a:prstGeom>
        </p:spPr>
      </p:pic>
      <p:sp>
        <p:nvSpPr>
          <p:cNvPr id="5" name="Marcador de pie de página 2">
            <a:extLst>
              <a:ext uri="{FF2B5EF4-FFF2-40B4-BE49-F238E27FC236}">
                <a16:creationId xmlns:a16="http://schemas.microsoft.com/office/drawing/2014/main" id="{C3694E28-D6C6-512D-1F58-3CB2BCE1C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49849EDD-88CB-1B05-2A4B-D5913998A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7996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7898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383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52951"/>
            <a:ext cx="10515600" cy="1325563"/>
          </a:xfrm>
        </p:spPr>
        <p:txBody>
          <a:bodyPr/>
          <a:lstStyle>
            <a:lvl1pPr>
              <a:defRPr>
                <a:solidFill>
                  <a:srgbClr val="A70C0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2376132"/>
            <a:ext cx="5181600" cy="41086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376132"/>
            <a:ext cx="5181600" cy="41086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pic>
        <p:nvPicPr>
          <p:cNvPr id="5" name="Imagen 4" descr="Imagen que contiene cuarto&#10;&#10;Descripción generada automáticamente">
            <a:extLst>
              <a:ext uri="{FF2B5EF4-FFF2-40B4-BE49-F238E27FC236}">
                <a16:creationId xmlns:a16="http://schemas.microsoft.com/office/drawing/2014/main" id="{9F115BAD-1FD5-CC99-7D65-D00961448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4" t="37365" r="1631" b="8382"/>
          <a:stretch/>
        </p:blipFill>
        <p:spPr>
          <a:xfrm>
            <a:off x="0" y="0"/>
            <a:ext cx="3438301" cy="678426"/>
          </a:xfrm>
          <a:prstGeom prst="rect">
            <a:avLst/>
          </a:prstGeom>
        </p:spPr>
      </p:pic>
      <p:sp>
        <p:nvSpPr>
          <p:cNvPr id="6" name="Marcador de pie de página 2">
            <a:extLst>
              <a:ext uri="{FF2B5EF4-FFF2-40B4-BE49-F238E27FC236}">
                <a16:creationId xmlns:a16="http://schemas.microsoft.com/office/drawing/2014/main" id="{37108438-CEA3-AD43-1639-E6FF2449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7" name="Marcador de número de diapositiva 3">
            <a:extLst>
              <a:ext uri="{FF2B5EF4-FFF2-40B4-BE49-F238E27FC236}">
                <a16:creationId xmlns:a16="http://schemas.microsoft.com/office/drawing/2014/main" id="{64628580-DDCD-40E8-EB6D-E6D67AB1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9393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812989"/>
            <a:ext cx="10515600" cy="1267253"/>
          </a:xfrm>
        </p:spPr>
        <p:txBody>
          <a:bodyPr/>
          <a:lstStyle>
            <a:lvl1pPr>
              <a:defRPr>
                <a:solidFill>
                  <a:srgbClr val="A70C0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90" y="2129028"/>
            <a:ext cx="5157787" cy="7876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90" y="2952939"/>
            <a:ext cx="5157787" cy="3522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2129028"/>
            <a:ext cx="5183188" cy="8086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952939"/>
            <a:ext cx="5183188" cy="3522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pic>
        <p:nvPicPr>
          <p:cNvPr id="7" name="Imagen 4" descr="Imagen que contiene cuarto&#10;&#10;Descripción generada automáticamente">
            <a:extLst>
              <a:ext uri="{FF2B5EF4-FFF2-40B4-BE49-F238E27FC236}">
                <a16:creationId xmlns:a16="http://schemas.microsoft.com/office/drawing/2014/main" id="{4428E6B9-AEBD-6D1D-B083-F018199273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4" t="37365" r="1631" b="8382"/>
          <a:stretch/>
        </p:blipFill>
        <p:spPr>
          <a:xfrm>
            <a:off x="0" y="0"/>
            <a:ext cx="3438301" cy="67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84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9399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s-CO"/>
              <a:t>SGBD 2023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44474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90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89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11103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2570813"/>
            <a:ext cx="10515600" cy="3828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E32E8445-675C-4AB1-CE1C-71F1FC450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Marcador de número de diapositiva 3">
            <a:extLst>
              <a:ext uri="{FF2B5EF4-FFF2-40B4-BE49-F238E27FC236}">
                <a16:creationId xmlns:a16="http://schemas.microsoft.com/office/drawing/2014/main" id="{36517D7A-D6C0-35CB-3849-64FB800E5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6397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000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basestar.com/data-modeling-tool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BF8DC6D-6D25-4FEF-B631-D683574C5BAB}"/>
              </a:ext>
            </a:extLst>
          </p:cNvPr>
          <p:cNvSpPr txBox="1">
            <a:spLocks/>
          </p:cNvSpPr>
          <p:nvPr/>
        </p:nvSpPr>
        <p:spPr>
          <a:xfrm>
            <a:off x="6780242" y="5135193"/>
            <a:ext cx="5411758" cy="13342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/>
              <a:t>Teoría</a:t>
            </a:r>
          </a:p>
          <a:p>
            <a:pPr algn="ctr"/>
            <a:endParaRPr lang="es-CO" sz="3200" dirty="0"/>
          </a:p>
          <a:p>
            <a:pPr algn="ctr"/>
            <a:r>
              <a:rPr lang="es-CO" sz="3200" dirty="0"/>
              <a:t>Sistemas de Gestión de Bases de datos - SGBD</a:t>
            </a:r>
          </a:p>
          <a:p>
            <a:pPr algn="ctr"/>
            <a:r>
              <a:rPr lang="es-CO" sz="3200" dirty="0"/>
              <a:t>Maestría en Informática</a:t>
            </a:r>
          </a:p>
          <a:p>
            <a:pPr algn="ctr"/>
            <a:r>
              <a:rPr lang="es-CO" sz="3200" dirty="0">
                <a:cs typeface="Calibri Light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286470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ACID - Propiedades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Atomicidad</a:t>
            </a:r>
          </a:p>
          <a:p>
            <a:r>
              <a:rPr lang="es-ES_tradnl" noProof="0" dirty="0"/>
              <a:t>Consistencia</a:t>
            </a:r>
          </a:p>
          <a:p>
            <a:r>
              <a:rPr lang="es-ES_tradnl" noProof="0" dirty="0"/>
              <a:t>Aislamiento (</a:t>
            </a:r>
            <a:r>
              <a:rPr lang="es-ES_tradnl" noProof="0" dirty="0" err="1"/>
              <a:t>Isolation</a:t>
            </a:r>
            <a:r>
              <a:rPr lang="es-ES_tradnl" noProof="0" dirty="0"/>
              <a:t>)</a:t>
            </a:r>
          </a:p>
          <a:p>
            <a:r>
              <a:rPr lang="es-ES_tradnl" noProof="0" dirty="0"/>
              <a:t>Durabilidad</a:t>
            </a:r>
          </a:p>
          <a:p>
            <a:endParaRPr lang="es-ES_tradnl" noProof="0" dirty="0"/>
          </a:p>
          <a:p>
            <a:r>
              <a:rPr lang="es-ES_tradnl" noProof="0" dirty="0"/>
              <a:t>Otras </a:t>
            </a:r>
            <a:r>
              <a:rPr lang="es-ES_tradnl" noProof="0" dirty="0" err="1"/>
              <a:t>DBs</a:t>
            </a:r>
            <a:r>
              <a:rPr lang="es-ES_tradnl" noProof="0" dirty="0"/>
              <a:t> manejan el concepto BASE, como en algunas NoSQL.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84EA43-A3F2-7202-3262-0F9AA8AF8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4" y="1921621"/>
            <a:ext cx="5032905" cy="30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033BE-5DC5-8FA8-342D-74EB5777A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C3B62-B8A1-D200-31F5-1E47B5D6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20539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Entorno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 casa no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terminada</a:t>
            </a:r>
            <a:r>
              <a:rPr lang="en-US" dirty="0"/>
              <a:t>.</a:t>
            </a:r>
          </a:p>
          <a:p>
            <a:r>
              <a:rPr lang="en-US" dirty="0" err="1"/>
              <a:t>Condición</a:t>
            </a:r>
            <a:r>
              <a:rPr lang="en-US" dirty="0"/>
              <a:t> del </a:t>
            </a:r>
            <a:r>
              <a:rPr lang="en-US" dirty="0" err="1"/>
              <a:t>dueño</a:t>
            </a:r>
            <a:r>
              <a:rPr lang="en-US" dirty="0"/>
              <a:t>: </a:t>
            </a:r>
            <a:r>
              <a:rPr lang="en-US" dirty="0" err="1"/>
              <a:t>Por</a:t>
            </a:r>
            <a:r>
              <a:rPr lang="en-US" dirty="0"/>
              <a:t> order de la </a:t>
            </a:r>
            <a:r>
              <a:rPr lang="en-US" dirty="0" err="1"/>
              <a:t>empresa</a:t>
            </a:r>
            <a:r>
              <a:rPr lang="en-US" dirty="0"/>
              <a:t> de </a:t>
            </a:r>
            <a:r>
              <a:rPr lang="en-US" dirty="0" err="1"/>
              <a:t>seguros</a:t>
            </a:r>
            <a:r>
              <a:rPr lang="en-US" dirty="0"/>
              <a:t>, no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haber</a:t>
            </a:r>
            <a:r>
              <a:rPr lang="en-US" dirty="0"/>
              <a:t> </a:t>
            </a:r>
            <a:r>
              <a:rPr lang="en-US" dirty="0" err="1"/>
              <a:t>visitantes</a:t>
            </a:r>
            <a:r>
              <a:rPr lang="en-US" dirty="0"/>
              <a:t> y </a:t>
            </a:r>
            <a:r>
              <a:rPr lang="en-US" dirty="0" err="1"/>
              <a:t>obreros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cuarto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venta</a:t>
            </a:r>
            <a:r>
              <a:rPr lang="en-US" dirty="0"/>
              <a:t> se </a:t>
            </a:r>
            <a:r>
              <a:rPr lang="en-US" dirty="0" err="1"/>
              <a:t>hará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medio</a:t>
            </a:r>
            <a:r>
              <a:rPr lang="en-US" dirty="0"/>
              <a:t> de un </a:t>
            </a:r>
            <a:r>
              <a:rPr lang="en-US" dirty="0" err="1"/>
              <a:t>agente</a:t>
            </a:r>
            <a:r>
              <a:rPr lang="en-US" dirty="0"/>
              <a:t> de </a:t>
            </a:r>
            <a:r>
              <a:rPr lang="en-US" dirty="0" err="1"/>
              <a:t>finca</a:t>
            </a:r>
            <a:r>
              <a:rPr lang="en-US" dirty="0"/>
              <a:t> </a:t>
            </a:r>
            <a:r>
              <a:rPr lang="en-US" dirty="0" err="1"/>
              <a:t>raiz</a:t>
            </a:r>
            <a:r>
              <a:rPr lang="en-US" dirty="0"/>
              <a:t>.</a:t>
            </a:r>
          </a:p>
          <a:p>
            <a:r>
              <a:rPr lang="en-US" dirty="0"/>
              <a:t>El </a:t>
            </a:r>
            <a:r>
              <a:rPr lang="en-US" dirty="0" err="1"/>
              <a:t>agente</a:t>
            </a:r>
            <a:r>
              <a:rPr lang="en-US" dirty="0"/>
              <a:t>, </a:t>
            </a:r>
            <a:r>
              <a:rPr lang="en-US" dirty="0" err="1"/>
              <a:t>recibe</a:t>
            </a:r>
            <a:r>
              <a:rPr lang="en-US" dirty="0"/>
              <a:t> a las personas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puerta</a:t>
            </a:r>
            <a:r>
              <a:rPr lang="en-US" dirty="0"/>
              <a:t>, y escribe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la </a:t>
            </a:r>
            <a:r>
              <a:rPr lang="en-US" dirty="0" err="1"/>
              <a:t>habitación</a:t>
            </a:r>
            <a:r>
              <a:rPr lang="en-US" dirty="0"/>
              <a:t> </a:t>
            </a:r>
            <a:r>
              <a:rPr lang="en-US" dirty="0" err="1"/>
              <a:t>donde</a:t>
            </a:r>
            <a:r>
              <a:rPr lang="en-US" dirty="0"/>
              <a:t> van a </a:t>
            </a:r>
            <a:r>
              <a:rPr lang="en-US" dirty="0" err="1"/>
              <a:t>estar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488AF-3EDD-FB64-6013-518D407C6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DEC10-EFDD-93BF-B757-50658507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100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477374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Sucesos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visitante</a:t>
            </a:r>
            <a:r>
              <a:rPr lang="en-US" dirty="0"/>
              <a:t> se </a:t>
            </a:r>
            <a:r>
              <a:rPr lang="en-US" dirty="0" err="1"/>
              <a:t>queda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cocina</a:t>
            </a:r>
            <a:r>
              <a:rPr lang="en-US" dirty="0"/>
              <a:t> (select where).</a:t>
            </a:r>
          </a:p>
          <a:p>
            <a:r>
              <a:rPr lang="en-US" dirty="0"/>
              <a:t>El </a:t>
            </a:r>
            <a:r>
              <a:rPr lang="en-US" dirty="0" err="1"/>
              <a:t>plomero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arreglar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baño</a:t>
            </a:r>
            <a:r>
              <a:rPr lang="en-US" dirty="0"/>
              <a:t> (update).</a:t>
            </a:r>
          </a:p>
          <a:p>
            <a:r>
              <a:rPr lang="en-US" dirty="0"/>
              <a:t>El inspector </a:t>
            </a:r>
            <a:r>
              <a:rPr lang="en-US" dirty="0" err="1"/>
              <a:t>revisa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la casa (select).</a:t>
            </a:r>
          </a:p>
          <a:p>
            <a:r>
              <a:rPr lang="en-US" dirty="0"/>
              <a:t>Se </a:t>
            </a:r>
            <a:r>
              <a:rPr lang="en-US" dirty="0" err="1"/>
              <a:t>necesita</a:t>
            </a:r>
            <a:r>
              <a:rPr lang="en-US" dirty="0"/>
              <a:t> </a:t>
            </a:r>
            <a:r>
              <a:rPr lang="en-US" dirty="0" err="1"/>
              <a:t>demoler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el </a:t>
            </a:r>
            <a:r>
              <a:rPr lang="en-US" dirty="0" err="1"/>
              <a:t>niño</a:t>
            </a:r>
            <a:r>
              <a:rPr lang="en-US" dirty="0"/>
              <a:t> la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venta</a:t>
            </a:r>
            <a:r>
              <a:rPr lang="en-US" dirty="0"/>
              <a:t> (drop).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E8F8E-A0EA-27ED-474C-98481A35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849CB-2433-F2A6-053F-6D012E9E1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101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14117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995970" y="1331089"/>
            <a:ext cx="8143454" cy="5001703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863787" y="2835797"/>
            <a:ext cx="2939970" cy="1584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De </a:t>
            </a:r>
            <a:r>
              <a:rPr lang="en-US" dirty="0" err="1"/>
              <a:t>acceso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79818" y="318655"/>
            <a:ext cx="3131127" cy="5541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Clientes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6109855" y="1025236"/>
            <a:ext cx="568036" cy="18010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11316" y="2835797"/>
            <a:ext cx="2939970" cy="529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11316" y="3364992"/>
            <a:ext cx="2939970" cy="529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Gestión</a:t>
            </a:r>
            <a:r>
              <a:rPr lang="en-US" dirty="0"/>
              <a:t> de disco</a:t>
            </a:r>
          </a:p>
        </p:txBody>
      </p:sp>
      <p:sp>
        <p:nvSpPr>
          <p:cNvPr id="9" name="Rectangle 8"/>
          <p:cNvSpPr/>
          <p:nvPr/>
        </p:nvSpPr>
        <p:spPr>
          <a:xfrm>
            <a:off x="2670679" y="2835797"/>
            <a:ext cx="1240637" cy="1058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comm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413247" y="3890758"/>
            <a:ext cx="1450539" cy="1058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Diccionario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98815" y="3890758"/>
            <a:ext cx="1514431" cy="1058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Mecanismo</a:t>
            </a:r>
            <a:r>
              <a:rPr lang="en-US" dirty="0"/>
              <a:t> de </a:t>
            </a:r>
            <a:r>
              <a:rPr lang="en-US" dirty="0" err="1"/>
              <a:t>almacenamiento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63787" y="4417131"/>
            <a:ext cx="2939970" cy="103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rutinas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76929" y="3890758"/>
            <a:ext cx="1240637" cy="1058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Concurrencia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226ED-746B-7A77-4C0E-DF5AEEDF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ACC5-580A-406C-9362-EA1B95EDA8C1}" type="slidenum">
              <a:rPr lang="es-CO" smtClean="0"/>
              <a:t>102</a:t>
            </a:fld>
            <a:endParaRPr lang="es-CO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BF83A5-0F59-3FAF-ABB4-0081AB55B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SGBD 2023</a:t>
            </a:r>
          </a:p>
        </p:txBody>
      </p:sp>
    </p:spTree>
    <p:extLst>
      <p:ext uri="{BB962C8B-B14F-4D97-AF65-F5344CB8AC3E}">
        <p14:creationId xmlns:p14="http://schemas.microsoft.com/office/powerpoint/2010/main" val="3698635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9B5C-3D65-BEA0-4C3A-DD5D650F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Sesión 5 – Motor de 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35881-49A6-74CB-7556-FF9962C0B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2023-02-25</a:t>
            </a:r>
          </a:p>
        </p:txBody>
      </p:sp>
    </p:spTree>
    <p:extLst>
      <p:ext uri="{BB962C8B-B14F-4D97-AF65-F5344CB8AC3E}">
        <p14:creationId xmlns:p14="http://schemas.microsoft.com/office/powerpoint/2010/main" val="42064964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Estadísticas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Distribución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  <a:p>
            <a:r>
              <a:rPr lang="en-US" dirty="0"/>
              <a:t>Deciles, </a:t>
            </a:r>
            <a:r>
              <a:rPr lang="en-US" dirty="0" err="1"/>
              <a:t>cuantiles</a:t>
            </a:r>
            <a:r>
              <a:rPr lang="en-US" dirty="0"/>
              <a:t>.</a:t>
            </a:r>
          </a:p>
          <a:p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mayores</a:t>
            </a:r>
            <a:r>
              <a:rPr lang="en-US" dirty="0"/>
              <a:t>, </a:t>
            </a:r>
            <a:r>
              <a:rPr lang="en-US" dirty="0" err="1"/>
              <a:t>menores</a:t>
            </a:r>
            <a:r>
              <a:rPr lang="en-US" dirty="0"/>
              <a:t>, </a:t>
            </a:r>
            <a:r>
              <a:rPr lang="en-US" dirty="0" err="1"/>
              <a:t>promedios</a:t>
            </a:r>
            <a:r>
              <a:rPr lang="en-US" dirty="0"/>
              <a:t>.</a:t>
            </a:r>
          </a:p>
          <a:p>
            <a:r>
              <a:rPr lang="en-US" dirty="0" err="1"/>
              <a:t>Muestreo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Tablas</a:t>
            </a:r>
            <a:r>
              <a:rPr lang="en-US" dirty="0"/>
              <a:t> </a:t>
            </a:r>
            <a:r>
              <a:rPr lang="en-US" dirty="0" err="1"/>
              <a:t>gigantes</a:t>
            </a:r>
            <a:r>
              <a:rPr lang="en-US" dirty="0"/>
              <a:t>.</a:t>
            </a:r>
          </a:p>
          <a:p>
            <a:r>
              <a:rPr lang="en-US" dirty="0" err="1"/>
              <a:t>Correlación</a:t>
            </a:r>
            <a:r>
              <a:rPr lang="en-US" dirty="0"/>
              <a:t> entre </a:t>
            </a:r>
            <a:r>
              <a:rPr lang="en-US" dirty="0" err="1"/>
              <a:t>columnas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26BA7-3E0C-ED1C-2D7F-DE1B98C92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CD620-2EFA-25AF-08A4-A562E825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104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681799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Equivalente</a:t>
            </a:r>
            <a:r>
              <a:rPr lang="en-US" dirty="0"/>
              <a:t> a reorg (</a:t>
            </a:r>
            <a:r>
              <a:rPr lang="en-US" dirty="0" err="1"/>
              <a:t>como</a:t>
            </a:r>
            <a:r>
              <a:rPr lang="en-US" dirty="0"/>
              <a:t> Windows 95).</a:t>
            </a:r>
          </a:p>
          <a:p>
            <a:r>
              <a:rPr lang="en-US" dirty="0" err="1"/>
              <a:t>Espacio</a:t>
            </a:r>
            <a:r>
              <a:rPr lang="en-US" dirty="0"/>
              <a:t>  </a:t>
            </a:r>
            <a:r>
              <a:rPr lang="en-US" dirty="0" err="1"/>
              <a:t>hs</a:t>
            </a:r>
            <a:r>
              <a:rPr lang="en-US" dirty="0"/>
              <a:t> </a:t>
            </a:r>
            <a:r>
              <a:rPr lang="en-US" dirty="0" err="1"/>
              <a:t>vacíos</a:t>
            </a:r>
            <a:r>
              <a:rPr lang="en-US" dirty="0"/>
              <a:t>.</a:t>
            </a:r>
          </a:p>
          <a:p>
            <a:r>
              <a:rPr lang="en-US" dirty="0" err="1"/>
              <a:t>Producidos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UPDATEs y DELETEs.</a:t>
            </a:r>
          </a:p>
          <a:p>
            <a:r>
              <a:rPr lang="en-US" dirty="0" err="1"/>
              <a:t>Reorganizar</a:t>
            </a:r>
            <a:r>
              <a:rPr lang="en-US" dirty="0"/>
              <a:t> de </a:t>
            </a:r>
            <a:r>
              <a:rPr lang="en-US" dirty="0" err="1"/>
              <a:t>acuerdo</a:t>
            </a:r>
            <a:r>
              <a:rPr lang="en-US" dirty="0"/>
              <a:t> a un </a:t>
            </a:r>
            <a:r>
              <a:rPr lang="en-US" dirty="0" err="1"/>
              <a:t>índice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8013C-142F-2560-F94A-7AC95DBDD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9B9E7-F62F-FB7C-1C8E-77254448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105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467656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Índices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Forza la </a:t>
            </a:r>
            <a:r>
              <a:rPr lang="en-US" dirty="0" err="1"/>
              <a:t>escritura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tabla</a:t>
            </a:r>
            <a:r>
              <a:rPr lang="en-US" dirty="0"/>
              <a:t> </a:t>
            </a:r>
            <a:r>
              <a:rPr lang="en-US" dirty="0" err="1"/>
              <a:t>según</a:t>
            </a:r>
            <a:r>
              <a:rPr lang="en-US" dirty="0"/>
              <a:t> el </a:t>
            </a:r>
            <a:r>
              <a:rPr lang="en-US" dirty="0" err="1"/>
              <a:t>orden</a:t>
            </a:r>
            <a:r>
              <a:rPr lang="en-US" dirty="0"/>
              <a:t> de un </a:t>
            </a:r>
            <a:r>
              <a:rPr lang="en-US" dirty="0" err="1"/>
              <a:t>índice</a:t>
            </a:r>
            <a:r>
              <a:rPr lang="en-US" dirty="0"/>
              <a:t>.</a:t>
            </a:r>
          </a:p>
          <a:p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similares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almacenados</a:t>
            </a:r>
            <a:r>
              <a:rPr lang="en-US" dirty="0"/>
              <a:t> </a:t>
            </a:r>
            <a:r>
              <a:rPr lang="en-US" dirty="0" err="1"/>
              <a:t>contiguamente</a:t>
            </a:r>
            <a:r>
              <a:rPr lang="en-US" dirty="0"/>
              <a:t>.</a:t>
            </a:r>
          </a:p>
          <a:p>
            <a:r>
              <a:rPr lang="en-US" dirty="0"/>
              <a:t>Bueno para OLAP.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BC426-6CB6-C052-5DDD-36281711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20BAE-E294-36BD-842B-9CB65D60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106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167542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Reescritura</a:t>
            </a:r>
            <a:r>
              <a:rPr lang="en-US" dirty="0"/>
              <a:t> de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Reordenar</a:t>
            </a:r>
            <a:r>
              <a:rPr lang="en-US" dirty="0"/>
              <a:t> </a:t>
            </a:r>
            <a:r>
              <a:rPr lang="en-US" dirty="0" err="1"/>
              <a:t>columnas</a:t>
            </a:r>
            <a:r>
              <a:rPr lang="en-US" dirty="0"/>
              <a:t>.</a:t>
            </a:r>
          </a:p>
          <a:p>
            <a:r>
              <a:rPr lang="en-US" dirty="0" err="1"/>
              <a:t>Quitar</a:t>
            </a:r>
            <a:r>
              <a:rPr lang="en-US" dirty="0"/>
              <a:t> </a:t>
            </a:r>
            <a:r>
              <a:rPr lang="en-US" dirty="0" err="1"/>
              <a:t>columnas</a:t>
            </a:r>
            <a:r>
              <a:rPr lang="en-US" dirty="0"/>
              <a:t> </a:t>
            </a:r>
            <a:r>
              <a:rPr lang="en-US" dirty="0" err="1"/>
              <a:t>innecesarias</a:t>
            </a:r>
            <a:r>
              <a:rPr lang="en-US" dirty="0"/>
              <a:t>.</a:t>
            </a:r>
          </a:p>
          <a:p>
            <a:r>
              <a:rPr lang="en-US" dirty="0" err="1"/>
              <a:t>Eliminar</a:t>
            </a:r>
            <a:r>
              <a:rPr lang="en-US" dirty="0"/>
              <a:t> </a:t>
            </a:r>
            <a:r>
              <a:rPr lang="en-US" dirty="0" err="1"/>
              <a:t>predicados</a:t>
            </a:r>
            <a:r>
              <a:rPr lang="en-US" dirty="0"/>
              <a:t> </a:t>
            </a:r>
            <a:r>
              <a:rPr lang="en-US" dirty="0" err="1"/>
              <a:t>innecesarios</a:t>
            </a:r>
            <a:r>
              <a:rPr lang="en-US" dirty="0"/>
              <a:t>.</a:t>
            </a:r>
          </a:p>
          <a:p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lo que </a:t>
            </a:r>
            <a:r>
              <a:rPr lang="en-US" dirty="0" err="1"/>
              <a:t>hace</a:t>
            </a:r>
            <a:r>
              <a:rPr lang="en-US" dirty="0"/>
              <a:t> un motor de DB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poderozo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0B205-9800-D2C3-8939-987E8FD39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BC965-0EC1-33BF-9DCB-8BF11AB3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107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634158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Optimizador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Es</a:t>
            </a:r>
            <a:r>
              <a:rPr lang="en-US" dirty="0"/>
              <a:t> lo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.</a:t>
            </a:r>
          </a:p>
          <a:p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fuertemente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conceptos</a:t>
            </a:r>
            <a:r>
              <a:rPr lang="en-US" dirty="0"/>
              <a:t> </a:t>
            </a:r>
            <a:r>
              <a:rPr lang="en-US" dirty="0" err="1"/>
              <a:t>matemáticos</a:t>
            </a:r>
            <a:r>
              <a:rPr lang="en-US" dirty="0"/>
              <a:t>.</a:t>
            </a:r>
          </a:p>
          <a:p>
            <a:r>
              <a:rPr lang="en-US" dirty="0" err="1"/>
              <a:t>Tiempo</a:t>
            </a:r>
            <a:r>
              <a:rPr lang="en-US" dirty="0"/>
              <a:t> </a:t>
            </a:r>
            <a:r>
              <a:rPr lang="en-US" dirty="0" err="1"/>
              <a:t>necesario</a:t>
            </a:r>
            <a:r>
              <a:rPr lang="en-US" dirty="0"/>
              <a:t> para </a:t>
            </a:r>
            <a:r>
              <a:rPr lang="en-US" dirty="0" err="1"/>
              <a:t>calcular</a:t>
            </a:r>
            <a:r>
              <a:rPr lang="en-US" dirty="0"/>
              <a:t> el plan de </a:t>
            </a:r>
            <a:r>
              <a:rPr lang="en-US" dirty="0" err="1"/>
              <a:t>acceso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ACDBFFD-BEA5-11EC-D9D0-B5D39535D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046" y="4125168"/>
            <a:ext cx="3485655" cy="2409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00B412-2C8B-D60D-4684-251BD50819A4}"/>
              </a:ext>
            </a:extLst>
          </p:cNvPr>
          <p:cNvSpPr txBox="1"/>
          <p:nvPr/>
        </p:nvSpPr>
        <p:spPr>
          <a:xfrm>
            <a:off x="10703859" y="62547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IBM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67EE5-9BE8-EE41-BA65-7C7A9AEB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D0143-B1E6-B2DC-8C0A-BB5DB0D41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108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776609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Optimizador</a:t>
            </a:r>
            <a:r>
              <a:rPr lang="en-US" dirty="0"/>
              <a:t> – ¿</a:t>
            </a:r>
            <a:r>
              <a:rPr lang="en-US" dirty="0" err="1"/>
              <a:t>dónde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Índice</a:t>
            </a:r>
            <a:r>
              <a:rPr lang="en-US" dirty="0"/>
              <a:t> </a:t>
            </a:r>
            <a:r>
              <a:rPr lang="en-US" dirty="0" err="1"/>
              <a:t>solamente</a:t>
            </a:r>
            <a:r>
              <a:rPr lang="en-US" dirty="0"/>
              <a:t>,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índice</a:t>
            </a:r>
            <a:r>
              <a:rPr lang="en-US" dirty="0"/>
              <a:t>.</a:t>
            </a:r>
          </a:p>
          <a:p>
            <a:r>
              <a:rPr lang="en-US" dirty="0" err="1"/>
              <a:t>Índice</a:t>
            </a:r>
            <a:r>
              <a:rPr lang="en-US" dirty="0"/>
              <a:t> con include.</a:t>
            </a:r>
          </a:p>
          <a:p>
            <a:r>
              <a:rPr lang="en-US" dirty="0" err="1"/>
              <a:t>Índice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acceso</a:t>
            </a:r>
            <a:r>
              <a:rPr lang="en-US" dirty="0"/>
              <a:t> a </a:t>
            </a:r>
            <a:r>
              <a:rPr lang="en-US" dirty="0" err="1"/>
              <a:t>tabla</a:t>
            </a:r>
            <a:r>
              <a:rPr lang="en-US" dirty="0"/>
              <a:t>.</a:t>
            </a:r>
          </a:p>
          <a:p>
            <a:r>
              <a:rPr lang="en-US" dirty="0" err="1"/>
              <a:t>Dentro</a:t>
            </a:r>
            <a:r>
              <a:rPr lang="en-US" dirty="0"/>
              <a:t> del </a:t>
            </a:r>
            <a:r>
              <a:rPr lang="en-US" dirty="0" err="1"/>
              <a:t>índice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no </a:t>
            </a:r>
            <a:r>
              <a:rPr lang="en-US" dirty="0" err="1"/>
              <a:t>usando</a:t>
            </a:r>
            <a:r>
              <a:rPr lang="en-US" dirty="0"/>
              <a:t> el </a:t>
            </a:r>
            <a:r>
              <a:rPr lang="en-US" dirty="0" err="1"/>
              <a:t>mecanismo</a:t>
            </a:r>
            <a:r>
              <a:rPr lang="en-US" dirty="0"/>
              <a:t> del </a:t>
            </a:r>
            <a:r>
              <a:rPr lang="en-US" dirty="0" err="1"/>
              <a:t>índice</a:t>
            </a:r>
            <a:r>
              <a:rPr lang="en-US" dirty="0"/>
              <a:t>.</a:t>
            </a:r>
          </a:p>
          <a:p>
            <a:r>
              <a:rPr lang="en-US" dirty="0"/>
              <a:t>Entre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índices</a:t>
            </a:r>
            <a:r>
              <a:rPr lang="en-US" dirty="0"/>
              <a:t> – </a:t>
            </a:r>
            <a:r>
              <a:rPr lang="en-US" dirty="0" err="1"/>
              <a:t>ANDing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El </a:t>
            </a:r>
            <a:r>
              <a:rPr lang="en-US" dirty="0" err="1"/>
              <a:t>objetivo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descartar</a:t>
            </a:r>
            <a:r>
              <a:rPr lang="en-US" dirty="0"/>
              <a:t> </a:t>
            </a:r>
            <a:r>
              <a:rPr lang="en-US" dirty="0" err="1"/>
              <a:t>páginas</a:t>
            </a:r>
            <a:r>
              <a:rPr lang="en-US" dirty="0"/>
              <a:t> a leer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bufferpool</a:t>
            </a:r>
            <a:r>
              <a:rPr lang="en-US" dirty="0"/>
              <a:t>.</a:t>
            </a:r>
          </a:p>
          <a:p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tabla</a:t>
            </a:r>
            <a:r>
              <a:rPr lang="en-US" dirty="0"/>
              <a:t> </a:t>
            </a:r>
            <a:r>
              <a:rPr lang="en-US" dirty="0" err="1"/>
              <a:t>pequeña</a:t>
            </a:r>
            <a:r>
              <a:rPr lang="en-US" dirty="0"/>
              <a:t>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1E3D99F-A0EE-2E7A-6BFD-34ECB6376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883" y="2000922"/>
            <a:ext cx="3156707" cy="2194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5407FD-6BFC-EBAA-726E-9255E57EAEE2}"/>
              </a:ext>
            </a:extLst>
          </p:cNvPr>
          <p:cNvSpPr txBox="1"/>
          <p:nvPr/>
        </p:nvSpPr>
        <p:spPr>
          <a:xfrm>
            <a:off x="11478409" y="44644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IBM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A1E93-0342-8E25-E971-941367A4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55D1B-7BB8-8CC5-AD06-B673FAE1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109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14313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Evolución motores de bases de datos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_tradnl" noProof="0" dirty="0"/>
              <a:t>De red 60’s (CODASYL)</a:t>
            </a:r>
          </a:p>
          <a:p>
            <a:r>
              <a:rPr lang="es-ES_tradnl" noProof="0" dirty="0"/>
              <a:t>Jerárquicas 60’s (IBM IMS)</a:t>
            </a:r>
          </a:p>
          <a:p>
            <a:endParaRPr lang="es-ES_tradnl" noProof="0" dirty="0"/>
          </a:p>
          <a:p>
            <a:r>
              <a:rPr lang="es-ES_tradnl" noProof="0" dirty="0"/>
              <a:t>Relacionales 80’s</a:t>
            </a:r>
          </a:p>
          <a:p>
            <a:pPr lvl="1"/>
            <a:r>
              <a:rPr lang="es-ES_tradnl" noProof="0" dirty="0"/>
              <a:t>Bodegas de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FF515-7E40-3018-8374-0F316F7323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_tradnl" noProof="0" dirty="0"/>
              <a:t>Orientadas a Objetos 90’s</a:t>
            </a:r>
          </a:p>
          <a:p>
            <a:r>
              <a:rPr lang="es-ES_tradnl" noProof="0" dirty="0"/>
              <a:t>NoSQL 2000’s</a:t>
            </a:r>
          </a:p>
          <a:p>
            <a:pPr lvl="1"/>
            <a:r>
              <a:rPr lang="es-ES_tradnl" noProof="0" dirty="0"/>
              <a:t>Documentos</a:t>
            </a:r>
          </a:p>
          <a:p>
            <a:pPr lvl="1"/>
            <a:r>
              <a:rPr lang="es-ES_tradnl" noProof="0" dirty="0"/>
              <a:t>Llave-valor</a:t>
            </a:r>
          </a:p>
          <a:p>
            <a:pPr lvl="1"/>
            <a:r>
              <a:rPr lang="es-ES_tradnl" noProof="0" dirty="0"/>
              <a:t>Orientadas a columnas</a:t>
            </a:r>
          </a:p>
          <a:p>
            <a:pPr lvl="1"/>
            <a:r>
              <a:rPr lang="es-ES_tradnl" noProof="0" dirty="0"/>
              <a:t>Grafos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8E4F2-6472-76D5-C3A1-F75ED78DD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21C5B-27B5-54D5-9268-8BF819A6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151121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Inducir</a:t>
            </a:r>
            <a:r>
              <a:rPr lang="en-US" dirty="0"/>
              <a:t> plan de </a:t>
            </a:r>
            <a:r>
              <a:rPr lang="en-US" dirty="0" err="1"/>
              <a:t>acceso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Indica</a:t>
            </a:r>
            <a:r>
              <a:rPr lang="en-US" dirty="0"/>
              <a:t> la </a:t>
            </a:r>
            <a:r>
              <a:rPr lang="en-US" dirty="0" err="1"/>
              <a:t>estrategia</a:t>
            </a:r>
            <a:r>
              <a:rPr lang="en-US" dirty="0"/>
              <a:t> a </a:t>
            </a:r>
            <a:r>
              <a:rPr lang="en-US" dirty="0" err="1"/>
              <a:t>usar</a:t>
            </a:r>
            <a:r>
              <a:rPr lang="en-US" dirty="0"/>
              <a:t> para </a:t>
            </a:r>
            <a:r>
              <a:rPr lang="en-US" dirty="0" err="1"/>
              <a:t>acceder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  <a:p>
            <a:r>
              <a:rPr lang="en-US" dirty="0"/>
              <a:t>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con </a:t>
            </a:r>
            <a:r>
              <a:rPr lang="en-US" dirty="0" err="1"/>
              <a:t>metadatos</a:t>
            </a:r>
            <a:r>
              <a:rPr lang="en-US" dirty="0"/>
              <a:t> al </a:t>
            </a:r>
            <a:r>
              <a:rPr lang="en-US" dirty="0" err="1"/>
              <a:t>lanzar</a:t>
            </a:r>
            <a:r>
              <a:rPr lang="en-US" dirty="0"/>
              <a:t> el query.</a:t>
            </a:r>
          </a:p>
          <a:p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formas</a:t>
            </a:r>
            <a:r>
              <a:rPr lang="en-US" dirty="0"/>
              <a:t> (hints </a:t>
            </a:r>
            <a:r>
              <a:rPr lang="en-US" dirty="0" err="1"/>
              <a:t>en</a:t>
            </a:r>
            <a:r>
              <a:rPr lang="en-US" dirty="0"/>
              <a:t> el select; profile: query </a:t>
            </a:r>
            <a:r>
              <a:rPr lang="en-US" dirty="0" err="1"/>
              <a:t>registrado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base de </a:t>
            </a:r>
            <a:r>
              <a:rPr lang="en-US" dirty="0" err="1"/>
              <a:t>datos</a:t>
            </a:r>
            <a:r>
              <a:rPr lang="en-US" dirty="0"/>
              <a:t> para que </a:t>
            </a:r>
            <a:r>
              <a:rPr lang="en-US" dirty="0" err="1"/>
              <a:t>funcione</a:t>
            </a:r>
            <a:r>
              <a:rPr lang="en-US" dirty="0"/>
              <a:t> de </a:t>
            </a:r>
            <a:r>
              <a:rPr lang="en-US" dirty="0" err="1"/>
              <a:t>cierta</a:t>
            </a:r>
            <a:r>
              <a:rPr lang="en-US" dirty="0"/>
              <a:t> forma).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AB713-00B6-B05D-EC76-73C447E33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E46A7-38DF-8ED1-126F-65D119D0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110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9937808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Visualización</a:t>
            </a:r>
            <a:r>
              <a:rPr lang="en-US" dirty="0"/>
              <a:t> plan de </a:t>
            </a:r>
            <a:r>
              <a:rPr lang="en-US" dirty="0" err="1"/>
              <a:t>acceso</a:t>
            </a:r>
            <a:r>
              <a:rPr lang="en-US" dirty="0"/>
              <a:t> a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Explain.</a:t>
            </a:r>
          </a:p>
          <a:p>
            <a:r>
              <a:rPr lang="en-US" dirty="0" err="1"/>
              <a:t>Tablescan</a:t>
            </a:r>
            <a:r>
              <a:rPr lang="en-US" dirty="0"/>
              <a:t> vs </a:t>
            </a:r>
            <a:r>
              <a:rPr lang="en-US" dirty="0" err="1"/>
              <a:t>indexscan</a:t>
            </a:r>
            <a:r>
              <a:rPr lang="en-US" dirty="0"/>
              <a:t>.</a:t>
            </a:r>
          </a:p>
          <a:p>
            <a:r>
              <a:rPr lang="en-US" dirty="0" err="1"/>
              <a:t>ANDing</a:t>
            </a:r>
            <a:r>
              <a:rPr lang="en-US" dirty="0"/>
              <a:t>.</a:t>
            </a:r>
          </a:p>
          <a:p>
            <a:r>
              <a:rPr lang="en-US" dirty="0" err="1"/>
              <a:t>Tipo</a:t>
            </a:r>
            <a:r>
              <a:rPr lang="en-US" dirty="0"/>
              <a:t> de join.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1D2984-1767-8185-9ACD-DC86345B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B032E2-B8EE-2695-C3DD-D7E67330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111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201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Ejercicio</a:t>
            </a:r>
            <a:r>
              <a:rPr lang="en-US" dirty="0"/>
              <a:t> de Access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Sinónimo</a:t>
            </a:r>
            <a:r>
              <a:rPr lang="en-US" dirty="0"/>
              <a:t>: Execution plan.</a:t>
            </a:r>
          </a:p>
          <a:p>
            <a:r>
              <a:rPr lang="en-US" dirty="0" err="1"/>
              <a:t>Siempre</a:t>
            </a:r>
            <a:r>
              <a:rPr lang="en-US" dirty="0"/>
              <a:t> se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revisar</a:t>
            </a:r>
            <a:r>
              <a:rPr lang="en-US" dirty="0"/>
              <a:t> el plan de </a:t>
            </a:r>
            <a:r>
              <a:rPr lang="en-US" dirty="0" err="1"/>
              <a:t>acceso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query que se </a:t>
            </a:r>
            <a:r>
              <a:rPr lang="en-US" dirty="0" err="1"/>
              <a:t>haga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196C6-33F7-08AB-68A8-E61CAD6BE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93469-8854-68EA-ECA8-05179D53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112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87102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Depende</a:t>
            </a:r>
            <a:r>
              <a:rPr lang="en-US" dirty="0"/>
              <a:t> del motor.</a:t>
            </a:r>
          </a:p>
          <a:p>
            <a:r>
              <a:rPr lang="en-US" dirty="0"/>
              <a:t>Merge.</a:t>
            </a:r>
          </a:p>
          <a:p>
            <a:r>
              <a:rPr lang="en-US" dirty="0"/>
              <a:t>Nested loop.</a:t>
            </a:r>
          </a:p>
          <a:p>
            <a:r>
              <a:rPr lang="en-US" dirty="0"/>
              <a:t>Hash.</a:t>
            </a:r>
          </a:p>
          <a:p>
            <a:r>
              <a:rPr lang="en-US" dirty="0"/>
              <a:t>Zig zag.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CB7D3B-B3C5-6CC2-BCC3-E8A14734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282DE-2DEC-A35C-F693-366BAAF8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113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99520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 de </a:t>
            </a:r>
            <a:r>
              <a:rPr lang="en-US" dirty="0" err="1"/>
              <a:t>producción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Copiar</a:t>
            </a:r>
            <a:r>
              <a:rPr lang="en-US" dirty="0"/>
              <a:t> las </a:t>
            </a:r>
            <a:r>
              <a:rPr lang="en-US" dirty="0" err="1"/>
              <a:t>estadísticas</a:t>
            </a:r>
            <a:r>
              <a:rPr lang="en-US" dirty="0"/>
              <a:t> de </a:t>
            </a:r>
            <a:r>
              <a:rPr lang="en-US" dirty="0" err="1"/>
              <a:t>producción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ambiente</a:t>
            </a:r>
            <a:r>
              <a:rPr lang="en-US" dirty="0"/>
              <a:t> de </a:t>
            </a:r>
            <a:r>
              <a:rPr lang="en-US" dirty="0" err="1"/>
              <a:t>desarrollo</a:t>
            </a:r>
            <a:r>
              <a:rPr lang="en-US" dirty="0"/>
              <a:t>.</a:t>
            </a:r>
          </a:p>
          <a:p>
            <a:r>
              <a:rPr lang="en-US" dirty="0" err="1"/>
              <a:t>Nunca</a:t>
            </a:r>
            <a:r>
              <a:rPr lang="en-US" dirty="0"/>
              <a:t> se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valorar</a:t>
            </a:r>
            <a:r>
              <a:rPr lang="en-US" dirty="0"/>
              <a:t> la </a:t>
            </a:r>
            <a:r>
              <a:rPr lang="en-US" dirty="0" err="1"/>
              <a:t>ejecución</a:t>
            </a:r>
            <a:r>
              <a:rPr lang="en-US" dirty="0"/>
              <a:t> de un query </a:t>
            </a:r>
            <a:r>
              <a:rPr lang="en-US" dirty="0" err="1"/>
              <a:t>por</a:t>
            </a:r>
            <a:r>
              <a:rPr lang="en-US" dirty="0"/>
              <a:t> el </a:t>
            </a:r>
            <a:r>
              <a:rPr lang="en-US" dirty="0" err="1"/>
              <a:t>tiempo</a:t>
            </a:r>
            <a:r>
              <a:rPr lang="en-US" dirty="0"/>
              <a:t> de </a:t>
            </a:r>
            <a:r>
              <a:rPr lang="en-US" dirty="0" err="1"/>
              <a:t>ejecución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ambiente</a:t>
            </a:r>
            <a:r>
              <a:rPr lang="en-US" dirty="0"/>
              <a:t> de </a:t>
            </a:r>
            <a:r>
              <a:rPr lang="en-US" dirty="0" err="1"/>
              <a:t>desarrollo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1A5A3-25EC-C371-A157-978082674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44CEC-7AAF-A54B-11E1-06ED44138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114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051245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995970" y="1331089"/>
            <a:ext cx="8143454" cy="5001703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863787" y="2835797"/>
            <a:ext cx="2939970" cy="1584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De </a:t>
            </a:r>
            <a:r>
              <a:rPr lang="en-US" dirty="0" err="1"/>
              <a:t>acceso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79818" y="318655"/>
            <a:ext cx="3131127" cy="5541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Clientes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6109855" y="1025236"/>
            <a:ext cx="568036" cy="18010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11316" y="2835797"/>
            <a:ext cx="2939970" cy="529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11316" y="3364992"/>
            <a:ext cx="2939970" cy="529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Gestión</a:t>
            </a:r>
            <a:r>
              <a:rPr lang="en-US" dirty="0"/>
              <a:t> de disco</a:t>
            </a:r>
          </a:p>
        </p:txBody>
      </p:sp>
      <p:sp>
        <p:nvSpPr>
          <p:cNvPr id="9" name="Rectangle 8"/>
          <p:cNvSpPr/>
          <p:nvPr/>
        </p:nvSpPr>
        <p:spPr>
          <a:xfrm>
            <a:off x="2670679" y="2835797"/>
            <a:ext cx="1240637" cy="1058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comm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413247" y="3890758"/>
            <a:ext cx="1450539" cy="1058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Diccionario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98815" y="3890758"/>
            <a:ext cx="1514431" cy="1058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Mecanismo</a:t>
            </a:r>
            <a:r>
              <a:rPr lang="en-US" sz="1400" dirty="0"/>
              <a:t> de </a:t>
            </a:r>
            <a:r>
              <a:rPr lang="en-US" sz="1400" dirty="0" err="1"/>
              <a:t>almacenamiento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6863787" y="4417131"/>
            <a:ext cx="2939970" cy="103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rutinas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76929" y="3890758"/>
            <a:ext cx="1240637" cy="1058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Concurrencia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3923817" y="4945719"/>
            <a:ext cx="2939970" cy="757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/ </a:t>
            </a:r>
            <a:r>
              <a:rPr lang="en-US" dirty="0" err="1"/>
              <a:t>optimizador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6899A-61FC-72A7-9250-5927FFF0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ACC5-580A-406C-9362-EA1B95EDA8C1}" type="slidenum">
              <a:rPr lang="es-CO" smtClean="0"/>
              <a:t>115</a:t>
            </a:fld>
            <a:endParaRPr lang="es-CO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B203FEC-2B8E-DECD-33CC-F554DBD32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SGBD 2023</a:t>
            </a:r>
          </a:p>
        </p:txBody>
      </p:sp>
    </p:spTree>
    <p:extLst>
      <p:ext uri="{BB962C8B-B14F-4D97-AF65-F5344CB8AC3E}">
        <p14:creationId xmlns:p14="http://schemas.microsoft.com/office/powerpoint/2010/main" val="4996361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E9F9-848D-96E7-A620-319F2F22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Sesión 7 – Recupación ante desastres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2995D-61F5-1772-4D66-8CA7E15EA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2023-03-04</a:t>
            </a:r>
          </a:p>
        </p:txBody>
      </p:sp>
    </p:spTree>
    <p:extLst>
      <p:ext uri="{BB962C8B-B14F-4D97-AF65-F5344CB8AC3E}">
        <p14:creationId xmlns:p14="http://schemas.microsoft.com/office/powerpoint/2010/main" val="35373717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Definición</a:t>
            </a:r>
            <a:r>
              <a:rPr lang="en-US" dirty="0"/>
              <a:t> de </a:t>
            </a:r>
            <a:r>
              <a:rPr lang="en-US" dirty="0" err="1"/>
              <a:t>transacción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  <a:p>
            <a:r>
              <a:rPr lang="en-US" dirty="0"/>
              <a:t>Delete</a:t>
            </a:r>
          </a:p>
          <a:p>
            <a:r>
              <a:rPr lang="en-US" dirty="0"/>
              <a:t>Update</a:t>
            </a:r>
          </a:p>
          <a:p>
            <a:r>
              <a:rPr lang="en-US" dirty="0"/>
              <a:t>Commit</a:t>
            </a:r>
          </a:p>
          <a:p>
            <a:r>
              <a:rPr lang="en-US" dirty="0"/>
              <a:t>Rollback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BE89F-F8C0-F8FE-1692-A700492C6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C9D31-52F9-5382-DE35-726E2919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117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273002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 de </a:t>
            </a:r>
            <a:r>
              <a:rPr lang="en-US" dirty="0" err="1"/>
              <a:t>transacciones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Operaciones</a:t>
            </a:r>
            <a:r>
              <a:rPr lang="en-US" dirty="0"/>
              <a:t> DML + TCL.</a:t>
            </a:r>
          </a:p>
          <a:p>
            <a:r>
              <a:rPr lang="en-US" dirty="0" err="1"/>
              <a:t>Operaciones</a:t>
            </a:r>
            <a:r>
              <a:rPr lang="en-US" dirty="0"/>
              <a:t> DDL.</a:t>
            </a:r>
          </a:p>
          <a:p>
            <a:endParaRPr lang="en-US" dirty="0"/>
          </a:p>
          <a:p>
            <a:r>
              <a:rPr lang="en-US" dirty="0" err="1"/>
              <a:t>Archivos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disco.</a:t>
            </a:r>
          </a:p>
          <a:p>
            <a:pPr lvl="1"/>
            <a:r>
              <a:rPr lang="en-US" dirty="0" err="1"/>
              <a:t>Tamaño</a:t>
            </a:r>
            <a:r>
              <a:rPr lang="en-US" dirty="0"/>
              <a:t>,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archivos</a:t>
            </a:r>
            <a:r>
              <a:rPr lang="en-US" dirty="0"/>
              <a:t> / </a:t>
            </a:r>
            <a:r>
              <a:rPr lang="en-US" dirty="0" err="1"/>
              <a:t>espacio</a:t>
            </a:r>
            <a:r>
              <a:rPr lang="en-US" dirty="0"/>
              <a:t> de logs.</a:t>
            </a:r>
          </a:p>
          <a:p>
            <a:pPr lvl="1"/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prereservado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9AD925-1B09-2DF6-AB22-54CFBE7C2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D29BF-EFC6-393D-CEC7-3981ACC2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118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135701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full condition.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se escribe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logs?</a:t>
            </a:r>
          </a:p>
          <a:p>
            <a:pPr lvl="1"/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previos</a:t>
            </a:r>
            <a:r>
              <a:rPr lang="en-US" dirty="0"/>
              <a:t> y </a:t>
            </a:r>
            <a:r>
              <a:rPr lang="en-US" dirty="0" err="1"/>
              <a:t>nuevos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Técnicas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Desde</a:t>
            </a:r>
            <a:r>
              <a:rPr lang="en-US" dirty="0"/>
              <a:t> la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columna</a:t>
            </a:r>
            <a:r>
              <a:rPr lang="en-US" dirty="0"/>
              <a:t> </a:t>
            </a:r>
            <a:r>
              <a:rPr lang="en-US" dirty="0" err="1"/>
              <a:t>modificada</a:t>
            </a:r>
            <a:r>
              <a:rPr lang="en-US" dirty="0"/>
              <a:t> (Db2).</a:t>
            </a:r>
          </a:p>
          <a:p>
            <a:pPr lvl="2"/>
            <a:r>
              <a:rPr lang="en-US" dirty="0"/>
              <a:t>Undo + Redo log (Oracle)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2F91C-0C16-767C-F370-3B8D19349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B1853-142E-4692-EF7C-A18BFC0C3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119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88521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Personas importantes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9684" y="4547357"/>
            <a:ext cx="2115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Ted </a:t>
            </a:r>
            <a:r>
              <a:rPr lang="en-US" dirty="0" err="1"/>
              <a:t>Codd</a:t>
            </a:r>
            <a:endParaRPr lang="en-US" dirty="0"/>
          </a:p>
          <a:p>
            <a:pPr algn="ctr"/>
            <a:r>
              <a:rPr lang="en-US" dirty="0"/>
              <a:t>Relational databases</a:t>
            </a:r>
          </a:p>
          <a:p>
            <a:pPr algn="ctr"/>
            <a:r>
              <a:rPr lang="en-US" dirty="0"/>
              <a:t>y RDBMS</a:t>
            </a:r>
          </a:p>
          <a:p>
            <a:pPr algn="ctr"/>
            <a:r>
              <a:rPr lang="en-US" dirty="0"/>
              <a:t>12 </a:t>
            </a:r>
            <a:r>
              <a:rPr lang="en-US" dirty="0" err="1"/>
              <a:t>reglas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23373" y="4549227"/>
            <a:ext cx="18824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C. J. Date</a:t>
            </a:r>
          </a:p>
          <a:p>
            <a:pPr algn="ctr"/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relacional</a:t>
            </a:r>
            <a:endParaRPr lang="en-US" dirty="0"/>
          </a:p>
          <a:p>
            <a:pPr algn="ctr"/>
            <a:r>
              <a:rPr lang="en-US" dirty="0" err="1"/>
              <a:t>Libros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87316" y="4549676"/>
            <a:ext cx="3223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Ray Boyce</a:t>
            </a:r>
          </a:p>
          <a:p>
            <a:pPr algn="ctr"/>
            <a:r>
              <a:rPr lang="en-US" dirty="0"/>
              <a:t>SQL (1978)</a:t>
            </a:r>
          </a:p>
          <a:p>
            <a:pPr algn="ctr"/>
            <a:r>
              <a:rPr lang="en-US" dirty="0"/>
              <a:t>Boyce-</a:t>
            </a:r>
            <a:r>
              <a:rPr lang="en-US" dirty="0" err="1"/>
              <a:t>Codd</a:t>
            </a:r>
            <a:r>
              <a:rPr lang="en-US" dirty="0"/>
              <a:t> Normal form (1974)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21435" y="4553741"/>
            <a:ext cx="2105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Donald Chamberlain</a:t>
            </a:r>
          </a:p>
          <a:p>
            <a:pPr algn="ctr"/>
            <a:r>
              <a:rPr lang="en-US" dirty="0"/>
              <a:t>SQL (1978)</a:t>
            </a:r>
          </a:p>
          <a:p>
            <a:pPr algn="ctr"/>
            <a:r>
              <a:rPr lang="en-US" dirty="0" err="1"/>
              <a:t>xQuery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98146" y="4549676"/>
            <a:ext cx="1760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Patricia </a:t>
            </a:r>
            <a:r>
              <a:rPr lang="en-US" dirty="0" err="1"/>
              <a:t>Selinger</a:t>
            </a:r>
            <a:endParaRPr lang="en-US" dirty="0"/>
          </a:p>
          <a:p>
            <a:pPr algn="ctr"/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costo</a:t>
            </a:r>
            <a:endParaRPr lang="en-US" dirty="0"/>
          </a:p>
          <a:p>
            <a:pPr algn="ctr"/>
            <a:r>
              <a:rPr lang="en-US" dirty="0"/>
              <a:t>de query</a:t>
            </a:r>
          </a:p>
        </p:txBody>
      </p:sp>
      <p:pic>
        <p:nvPicPr>
          <p:cNvPr id="14" name="Picture 2" descr="dgar F Cod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67" y="2233944"/>
            <a:ext cx="142875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date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3" r="27898" b="17474"/>
          <a:stretch/>
        </p:blipFill>
        <p:spPr bwMode="auto">
          <a:xfrm>
            <a:off x="9969646" y="2230964"/>
            <a:ext cx="1590853" cy="202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at Selinger (@PatSelinger) | Twi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809" y="2230964"/>
            <a:ext cx="2027601" cy="202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ymond f. boyce Archives - Your Tech Sto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743" y="2230964"/>
            <a:ext cx="1616445" cy="202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A1F2B-8CBF-F641-B202-140E7110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2E16C-D079-8967-52BB-2CC881AB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69023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Transacciones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se </a:t>
            </a:r>
            <a:r>
              <a:rPr lang="en-US" dirty="0" err="1"/>
              <a:t>aplican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Dónde</a:t>
            </a:r>
            <a:r>
              <a:rPr lang="en-US" dirty="0"/>
              <a:t> van </a:t>
            </a:r>
            <a:r>
              <a:rPr lang="en-US" dirty="0" err="1"/>
              <a:t>quedando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previos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de rollback?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412101-E8A5-7C03-E4E2-0EABC431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6D8E0-5F39-FA09-255E-E7C5B178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120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498455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 de </a:t>
            </a:r>
            <a:r>
              <a:rPr lang="en-US" dirty="0" err="1"/>
              <a:t>transacciones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Escritura</a:t>
            </a:r>
            <a:r>
              <a:rPr lang="en-US" dirty="0"/>
              <a:t> </a:t>
            </a:r>
            <a:r>
              <a:rPr lang="en-US" dirty="0" err="1"/>
              <a:t>síncrona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logs.</a:t>
            </a:r>
          </a:p>
          <a:p>
            <a:endParaRPr lang="en-US" dirty="0"/>
          </a:p>
          <a:p>
            <a:r>
              <a:rPr lang="en-US" dirty="0" err="1"/>
              <a:t>Aplicarlo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tablespaces.</a:t>
            </a:r>
          </a:p>
          <a:p>
            <a:pPr lvl="1"/>
            <a:r>
              <a:rPr lang="en-US" dirty="0" err="1"/>
              <a:t>Asíncrono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Discos </a:t>
            </a:r>
            <a:r>
              <a:rPr lang="en-US" dirty="0" err="1"/>
              <a:t>rápidos</a:t>
            </a:r>
            <a:r>
              <a:rPr lang="en-US" dirty="0"/>
              <a:t> y file system </a:t>
            </a:r>
            <a:r>
              <a:rPr lang="en-US" dirty="0" err="1"/>
              <a:t>seguros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DCD2CB-F76A-8B57-9F34-9489C023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1CB2-1DAE-597B-9B66-E4512968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121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369920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recovery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Definición</a:t>
            </a:r>
            <a:r>
              <a:rPr lang="en-US" dirty="0"/>
              <a:t>.</a:t>
            </a:r>
          </a:p>
          <a:p>
            <a:r>
              <a:rPr lang="en-US" dirty="0" err="1"/>
              <a:t>Estrategia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E10B6-39CD-AFF9-6624-444D5AA23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BF9DC-A76B-611C-9F23-7C2DA625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122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46401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el </a:t>
            </a:r>
            <a:r>
              <a:rPr lang="en-US" dirty="0" err="1"/>
              <a:t>archivo</a:t>
            </a:r>
            <a:r>
              <a:rPr lang="en-US" dirty="0"/>
              <a:t>?</a:t>
            </a:r>
          </a:p>
          <a:p>
            <a:r>
              <a:rPr lang="en-US" dirty="0"/>
              <a:t>Online / offline.</a:t>
            </a:r>
          </a:p>
          <a:p>
            <a:r>
              <a:rPr lang="en-US" dirty="0" err="1"/>
              <a:t>Requisitos</a:t>
            </a:r>
            <a:r>
              <a:rPr lang="en-US" dirty="0"/>
              <a:t> del backup online</a:t>
            </a:r>
          </a:p>
          <a:p>
            <a:pPr lvl="1"/>
            <a:r>
              <a:rPr lang="en-US" dirty="0"/>
              <a:t>Logs </a:t>
            </a:r>
            <a:r>
              <a:rPr lang="en-US" dirty="0" err="1"/>
              <a:t>archivados</a:t>
            </a:r>
            <a:r>
              <a:rPr lang="en-US" dirty="0"/>
              <a:t> – </a:t>
            </a:r>
            <a:r>
              <a:rPr lang="en-US" dirty="0" err="1"/>
              <a:t>Siguiente</a:t>
            </a:r>
            <a:r>
              <a:rPr lang="en-US" dirty="0"/>
              <a:t> </a:t>
            </a:r>
            <a:r>
              <a:rPr lang="en-US" dirty="0" err="1"/>
              <a:t>diapositiva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9BE2BB-873D-FEC0-E4A9-8ABE0818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EB325-B218-8DFA-90A8-C0605358F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123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777406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Circulares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Archivados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Durante backup.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B9010-E20B-ECA7-3D5D-7E99FE8A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081DC-4967-AE78-A0EC-D10B3683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124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6359171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Herramientas</a:t>
            </a:r>
            <a:r>
              <a:rPr lang="en-US" dirty="0"/>
              <a:t> de backup: </a:t>
            </a:r>
            <a:r>
              <a:rPr lang="en-US" dirty="0" err="1"/>
              <a:t>Funcionamiento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NAS Backup.</a:t>
            </a:r>
          </a:p>
          <a:p>
            <a:endParaRPr lang="en-US" dirty="0"/>
          </a:p>
          <a:p>
            <a:r>
              <a:rPr lang="en-US" dirty="0"/>
              <a:t>Cintas </a:t>
            </a:r>
            <a:r>
              <a:rPr lang="en-US" dirty="0" err="1"/>
              <a:t>virtuales</a:t>
            </a:r>
            <a:r>
              <a:rPr lang="en-US" dirty="0"/>
              <a:t>.</a:t>
            </a:r>
          </a:p>
          <a:p>
            <a:r>
              <a:rPr lang="en-US" dirty="0"/>
              <a:t>Cintas </a:t>
            </a:r>
            <a:r>
              <a:rPr lang="en-US" dirty="0" err="1"/>
              <a:t>físicas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IBM LTO.</a:t>
            </a:r>
          </a:p>
          <a:p>
            <a:pPr lvl="1"/>
            <a:r>
              <a:rPr lang="en-US" dirty="0"/>
              <a:t>Robots.</a:t>
            </a:r>
          </a:p>
          <a:p>
            <a:pPr lvl="1"/>
            <a:endParaRPr lang="en-US" dirty="0"/>
          </a:p>
          <a:p>
            <a:r>
              <a:rPr lang="en-US" dirty="0" err="1"/>
              <a:t>Integración</a:t>
            </a:r>
            <a:r>
              <a:rPr lang="en-US" dirty="0"/>
              <a:t> con </a:t>
            </a:r>
            <a:r>
              <a:rPr lang="en-US" dirty="0" err="1"/>
              <a:t>DBs.</a:t>
            </a:r>
            <a:endParaRPr lang="en-US" dirty="0"/>
          </a:p>
          <a:p>
            <a:pPr lvl="1"/>
            <a:r>
              <a:rPr lang="en-US" dirty="0" err="1"/>
              <a:t>Archivado</a:t>
            </a:r>
            <a:r>
              <a:rPr lang="en-US" dirty="0"/>
              <a:t> </a:t>
            </a:r>
            <a:r>
              <a:rPr lang="en-US" dirty="0" err="1"/>
              <a:t>directo</a:t>
            </a:r>
            <a:r>
              <a:rPr lang="en-US" dirty="0"/>
              <a:t> a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solución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3505A-9353-84A3-EAD3-267187867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6094A-E13B-46EE-F99B-F7A922B3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125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571630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Herramientas</a:t>
            </a:r>
            <a:r>
              <a:rPr lang="en-US" dirty="0"/>
              <a:t> de backup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Marcas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IBM TSM (Tivoli Storage Management).</a:t>
            </a:r>
          </a:p>
          <a:p>
            <a:pPr lvl="1"/>
            <a:r>
              <a:rPr lang="en-US" dirty="0"/>
              <a:t>Veritas </a:t>
            </a:r>
            <a:r>
              <a:rPr lang="en-US" dirty="0" err="1"/>
              <a:t>Netbackup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HPE </a:t>
            </a:r>
            <a:r>
              <a:rPr lang="en-US" dirty="0" err="1"/>
              <a:t>DataProtector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Dell EMC2 Networker.</a:t>
            </a:r>
          </a:p>
          <a:p>
            <a:pPr lvl="1"/>
            <a:r>
              <a:rPr lang="en-US" dirty="0" err="1"/>
              <a:t>CommVault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6A6B4-0383-0FAE-5C2C-2557CD72B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02C7A-9213-F39C-847E-555CD5E06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126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052890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Deduplicación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Simplifica</a:t>
            </a:r>
            <a:r>
              <a:rPr lang="en-US" dirty="0"/>
              <a:t> </a:t>
            </a:r>
            <a:r>
              <a:rPr lang="en-US" dirty="0" err="1"/>
              <a:t>bloques</a:t>
            </a:r>
            <a:r>
              <a:rPr lang="en-US" dirty="0"/>
              <a:t> de bytes </a:t>
            </a:r>
            <a:r>
              <a:rPr lang="en-US" dirty="0" err="1"/>
              <a:t>iguales</a:t>
            </a:r>
            <a:r>
              <a:rPr lang="en-US" dirty="0"/>
              <a:t>.</a:t>
            </a:r>
          </a:p>
          <a:p>
            <a:r>
              <a:rPr lang="en-US" dirty="0"/>
              <a:t>No se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comprimir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2CB0CA-BE52-521B-7E5B-031FDDD8C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69893-AC80-70DF-BA6E-E9186AFB7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127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9355105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Restauración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Abrir</a:t>
            </a:r>
            <a:r>
              <a:rPr lang="en-US" dirty="0"/>
              <a:t> la DB (</a:t>
            </a:r>
            <a:r>
              <a:rPr lang="en-US" dirty="0" err="1"/>
              <a:t>última</a:t>
            </a:r>
            <a:r>
              <a:rPr lang="en-US" dirty="0"/>
              <a:t> </a:t>
            </a:r>
            <a:r>
              <a:rPr lang="en-US" dirty="0" err="1"/>
              <a:t>transación</a:t>
            </a:r>
            <a:r>
              <a:rPr lang="en-US" dirty="0"/>
              <a:t> </a:t>
            </a:r>
            <a:r>
              <a:rPr lang="en-US" dirty="0" err="1"/>
              <a:t>aplicada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Al </a:t>
            </a:r>
            <a:r>
              <a:rPr lang="en-US" dirty="0" err="1"/>
              <a:t>momento</a:t>
            </a:r>
            <a:r>
              <a:rPr lang="en-US" dirty="0"/>
              <a:t> del backup.</a:t>
            </a:r>
          </a:p>
          <a:p>
            <a:r>
              <a:rPr lang="en-US" dirty="0"/>
              <a:t>A lo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reciente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Necesidad</a:t>
            </a:r>
            <a:r>
              <a:rPr lang="en-US" dirty="0"/>
              <a:t> de logs.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262B0-8119-4168-2659-56B773607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2EB41-27B2-A92E-197B-4F0F38A8B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128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40272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archivado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frecuente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mecanismo</a:t>
            </a:r>
            <a:r>
              <a:rPr lang="en-US" dirty="0"/>
              <a:t> </a:t>
            </a:r>
            <a:r>
              <a:rPr lang="en-US" dirty="0" err="1"/>
              <a:t>externo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A6FDA-5F6C-72A2-07EC-E71D5FDDA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C9162-466B-C15B-9940-2378FC73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129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45639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Organizaciones importantes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ACM - SIGMOD</a:t>
            </a:r>
          </a:p>
          <a:p>
            <a:r>
              <a:rPr lang="es-ES_tradnl" noProof="0" dirty="0"/>
              <a:t>Turing </a:t>
            </a:r>
            <a:r>
              <a:rPr lang="es-ES_tradnl" noProof="0" dirty="0" err="1"/>
              <a:t>award</a:t>
            </a:r>
            <a:endParaRPr lang="es-ES_tradnl" noProof="0" dirty="0"/>
          </a:p>
          <a:p>
            <a:r>
              <a:rPr lang="es-ES_tradnl" noProof="0" dirty="0"/>
              <a:t>IEEE</a:t>
            </a:r>
          </a:p>
          <a:p>
            <a:r>
              <a:rPr lang="es-ES_tradnl" noProof="0" dirty="0"/>
              <a:t>ANSI</a:t>
            </a:r>
          </a:p>
          <a:p>
            <a:r>
              <a:rPr lang="es-ES_tradnl" noProof="0" dirty="0"/>
              <a:t>IBM </a:t>
            </a:r>
            <a:r>
              <a:rPr lang="es-ES_tradnl" noProof="0" dirty="0" err="1"/>
              <a:t>Research</a:t>
            </a:r>
            <a:endParaRPr lang="es-ES_tradnl" noProof="0" dirty="0"/>
          </a:p>
          <a:p>
            <a:r>
              <a:rPr lang="es-ES_tradnl" noProof="0" dirty="0"/>
              <a:t>Microsoft </a:t>
            </a:r>
            <a:r>
              <a:rPr lang="es-ES_tradnl" noProof="0" dirty="0" err="1"/>
              <a:t>Research</a:t>
            </a:r>
            <a:endParaRPr lang="es-ES_tradnl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79ABB-C004-454C-5123-23AC96F21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20E4D-14D4-9024-826F-C4E44710A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912118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backups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Impacto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backups</a:t>
            </a:r>
          </a:p>
          <a:p>
            <a:endParaRPr lang="en-US" dirty="0"/>
          </a:p>
          <a:p>
            <a:r>
              <a:rPr lang="en-US" dirty="0"/>
              <a:t>Full.</a:t>
            </a:r>
          </a:p>
          <a:p>
            <a:r>
              <a:rPr lang="en-US" dirty="0" err="1"/>
              <a:t>Incrementales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Merge backup.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43891E-5FE0-4696-3AA4-8CDBBE92D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F2D43-7ED2-FA61-AD53-42385A80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130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4152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de </a:t>
            </a:r>
            <a:r>
              <a:rPr lang="en-US" dirty="0" err="1"/>
              <a:t>recuperación</a:t>
            </a:r>
            <a:r>
              <a:rPr lang="en-US" dirty="0"/>
              <a:t> ante </a:t>
            </a:r>
            <a:r>
              <a:rPr lang="en-US" dirty="0" err="1"/>
              <a:t>desastres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Saber </a:t>
            </a:r>
            <a:r>
              <a:rPr lang="en-US" dirty="0" err="1"/>
              <a:t>dónde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backups.</a:t>
            </a:r>
          </a:p>
          <a:p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backups y logs </a:t>
            </a:r>
            <a:r>
              <a:rPr lang="en-US" dirty="0" err="1"/>
              <a:t>archivados</a:t>
            </a:r>
            <a:r>
              <a:rPr lang="en-US" dirty="0"/>
              <a:t>.</a:t>
            </a:r>
          </a:p>
          <a:p>
            <a:r>
              <a:rPr lang="en-US" dirty="0"/>
              <a:t>Saber 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restaurarlos</a:t>
            </a:r>
            <a:r>
              <a:rPr lang="en-US" dirty="0"/>
              <a:t>.</a:t>
            </a:r>
          </a:p>
          <a:p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binarios</a:t>
            </a:r>
            <a:r>
              <a:rPr lang="en-US" dirty="0"/>
              <a:t> </a:t>
            </a:r>
            <a:r>
              <a:rPr lang="en-US" dirty="0" err="1"/>
              <a:t>apropiados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1C717-9DE9-A1C9-5CD8-228B31FFF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3947E-EDD5-FD87-290C-DA6B01B0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131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363754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Logs: lo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importante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recovery.</a:t>
            </a:r>
          </a:p>
          <a:p>
            <a:r>
              <a:rPr lang="en-US" dirty="0"/>
              <a:t>El resto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recuperar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backups y logs </a:t>
            </a:r>
            <a:r>
              <a:rPr lang="en-US" dirty="0" err="1"/>
              <a:t>archivados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DBs con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circulares</a:t>
            </a:r>
            <a:r>
              <a:rPr lang="en-US" dirty="0"/>
              <a:t> (no </a:t>
            </a:r>
            <a:r>
              <a:rPr lang="en-US" dirty="0" err="1"/>
              <a:t>archivados</a:t>
            </a:r>
            <a:r>
              <a:rPr lang="en-US" dirty="0"/>
              <a:t>), solo crash recovery y </a:t>
            </a:r>
            <a:r>
              <a:rPr lang="en-US" dirty="0" err="1"/>
              <a:t>restauración</a:t>
            </a:r>
            <a:r>
              <a:rPr lang="en-US" dirty="0"/>
              <a:t> al </a:t>
            </a:r>
            <a:r>
              <a:rPr lang="en-US" dirty="0" err="1"/>
              <a:t>momento</a:t>
            </a:r>
            <a:r>
              <a:rPr lang="en-US" dirty="0"/>
              <a:t> del backup.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5FE2C8-F199-9A83-7405-7078F07E3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7266B-DA49-942B-17CE-101E3BBD6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132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634336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Restaurar</a:t>
            </a:r>
            <a:r>
              <a:rPr lang="en-US" dirty="0"/>
              <a:t> antes del </a:t>
            </a:r>
            <a:r>
              <a:rPr lang="en-US" dirty="0" err="1"/>
              <a:t>último</a:t>
            </a:r>
            <a:r>
              <a:rPr lang="en-US" dirty="0"/>
              <a:t>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Mala </a:t>
            </a:r>
            <a:r>
              <a:rPr lang="en-US" dirty="0" err="1"/>
              <a:t>operación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DB.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A388D-CD3F-0B8C-B123-B4DC0F50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C2D55-9D22-8187-BB2C-2E2FCB54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133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826952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Commits </a:t>
            </a:r>
            <a:r>
              <a:rPr lang="en-US" dirty="0" err="1"/>
              <a:t>parciales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Bloque</a:t>
            </a:r>
            <a:r>
              <a:rPr lang="en-US" dirty="0"/>
              <a:t> </a:t>
            </a:r>
            <a:r>
              <a:rPr lang="en-US" dirty="0" err="1"/>
              <a:t>anónimo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96" y="365126"/>
            <a:ext cx="5949707" cy="62925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1DFED-DEF3-8C71-C1EC-C6D097AFC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094-7249-F534-ACC4-69C5752F0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134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6367052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995970" y="1331089"/>
            <a:ext cx="8143454" cy="5001703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384774" y="2669588"/>
            <a:ext cx="2580566" cy="951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De </a:t>
            </a:r>
            <a:r>
              <a:rPr lang="en-US" dirty="0" err="1"/>
              <a:t>acceso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79818" y="318655"/>
            <a:ext cx="3131127" cy="5541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Clientes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6109855" y="1025236"/>
            <a:ext cx="568036" cy="18010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58305" y="2710320"/>
            <a:ext cx="2205481" cy="425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68531" y="3267592"/>
            <a:ext cx="1952771" cy="317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Gestión</a:t>
            </a:r>
            <a:r>
              <a:rPr lang="en-US" dirty="0"/>
              <a:t> de disco</a:t>
            </a:r>
          </a:p>
        </p:txBody>
      </p:sp>
      <p:sp>
        <p:nvSpPr>
          <p:cNvPr id="9" name="Rectangle 8"/>
          <p:cNvSpPr/>
          <p:nvPr/>
        </p:nvSpPr>
        <p:spPr>
          <a:xfrm>
            <a:off x="2375452" y="2597701"/>
            <a:ext cx="1311965" cy="777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comm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25896" y="3780241"/>
            <a:ext cx="1438039" cy="642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Diccionario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25896" y="4619022"/>
            <a:ext cx="1489429" cy="631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Mecanismo</a:t>
            </a:r>
            <a:r>
              <a:rPr lang="en-US" sz="1400" dirty="0"/>
              <a:t> de </a:t>
            </a:r>
            <a:r>
              <a:rPr lang="en-US" sz="1400" dirty="0" err="1"/>
              <a:t>almacenamiento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270273" y="3797948"/>
            <a:ext cx="2462664" cy="563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rutinas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451464" y="3528471"/>
            <a:ext cx="1159940" cy="342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Concurrencia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4597712" y="5475629"/>
            <a:ext cx="2939970" cy="757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/ </a:t>
            </a:r>
            <a:r>
              <a:rPr lang="en-US" dirty="0" err="1"/>
              <a:t>optimizador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98615" y="3996633"/>
            <a:ext cx="1212790" cy="525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Gestión</a:t>
            </a:r>
            <a:r>
              <a:rPr lang="en-US" sz="1400" dirty="0"/>
              <a:t> de </a:t>
            </a:r>
            <a:r>
              <a:rPr lang="en-US" sz="1400" dirty="0" err="1"/>
              <a:t>transacciones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2548571" y="4676113"/>
            <a:ext cx="965726" cy="539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Backup / restore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23E10-199C-97EF-027B-9E17F75F6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ACC5-580A-406C-9362-EA1B95EDA8C1}" type="slidenum">
              <a:rPr lang="es-CO" smtClean="0"/>
              <a:t>135</a:t>
            </a:fld>
            <a:endParaRPr lang="es-CO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969DAAB-8FF6-DBFE-BF97-1D8CB9FCB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SGBD 2023</a:t>
            </a:r>
          </a:p>
        </p:txBody>
      </p:sp>
    </p:spTree>
    <p:extLst>
      <p:ext uri="{BB962C8B-B14F-4D97-AF65-F5344CB8AC3E}">
        <p14:creationId xmlns:p14="http://schemas.microsoft.com/office/powerpoint/2010/main" val="11349056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F607-D7B2-DC9F-ADAC-CA19041F6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Sesión 8 - Arquitectura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FFC1C-3BF0-A712-C3E9-14F23EB01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2023-03-11</a:t>
            </a:r>
          </a:p>
        </p:txBody>
      </p:sp>
    </p:spTree>
    <p:extLst>
      <p:ext uri="{BB962C8B-B14F-4D97-AF65-F5344CB8AC3E}">
        <p14:creationId xmlns:p14="http://schemas.microsoft.com/office/powerpoint/2010/main" val="20505443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Disponibilidad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SLA.</a:t>
            </a:r>
          </a:p>
          <a:p>
            <a:pPr lvl="1"/>
            <a:r>
              <a:rPr lang="en-US" dirty="0"/>
              <a:t>Service Level Agreement.</a:t>
            </a:r>
          </a:p>
          <a:p>
            <a:r>
              <a:rPr lang="en-US" dirty="0"/>
              <a:t>“El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caído</a:t>
            </a:r>
            <a:r>
              <a:rPr lang="en-US" dirty="0"/>
              <a:t>”.</a:t>
            </a:r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opinan</a:t>
            </a:r>
            <a:r>
              <a:rPr lang="en-US" dirty="0"/>
              <a:t> de un </a:t>
            </a:r>
            <a:r>
              <a:rPr lang="en-US" dirty="0" err="1"/>
              <a:t>sistema</a:t>
            </a:r>
            <a:r>
              <a:rPr lang="en-US" dirty="0"/>
              <a:t> 99% </a:t>
            </a:r>
            <a:r>
              <a:rPr lang="en-US" dirty="0" err="1"/>
              <a:t>arriba</a:t>
            </a:r>
            <a:r>
              <a:rPr lang="en-US" dirty="0"/>
              <a:t>? </a:t>
            </a:r>
          </a:p>
          <a:p>
            <a:pPr lvl="1"/>
            <a:r>
              <a:rPr lang="en-US"/>
              <a:t>¿Comparado</a:t>
            </a:r>
            <a:r>
              <a:rPr lang="en-US" dirty="0"/>
              <a:t> con </a:t>
            </a:r>
            <a:r>
              <a:rPr lang="en-US" dirty="0" err="1"/>
              <a:t>uno</a:t>
            </a:r>
            <a:r>
              <a:rPr lang="en-US" dirty="0"/>
              <a:t> que </a:t>
            </a:r>
            <a:r>
              <a:rPr lang="en-US" dirty="0" err="1"/>
              <a:t>esté</a:t>
            </a:r>
            <a:r>
              <a:rPr lang="en-US" dirty="0"/>
              <a:t> 90% </a:t>
            </a:r>
            <a:r>
              <a:rPr lang="en-US" dirty="0" err="1"/>
              <a:t>arriba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E763D-AA62-55C1-2C28-40AE395CD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54D40-B79E-051F-36E4-AA06E4C1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137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0345177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Disponibilidad</a:t>
            </a:r>
            <a:endParaRPr lang="en-US" dirty="0"/>
          </a:p>
        </p:txBody>
      </p:sp>
      <p:pic>
        <p:nvPicPr>
          <p:cNvPr id="1026" name="Picture 2" descr="he SLA's Burden on the Enterprise | No Jitter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650" y="2204244"/>
            <a:ext cx="458470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Es</a:t>
            </a:r>
            <a:r>
              <a:rPr lang="en-US" dirty="0"/>
              <a:t> tolerable que </a:t>
            </a:r>
            <a:r>
              <a:rPr lang="en-US" dirty="0" err="1"/>
              <a:t>esté</a:t>
            </a:r>
            <a:r>
              <a:rPr lang="en-US" dirty="0"/>
              <a:t> </a:t>
            </a:r>
            <a:r>
              <a:rPr lang="en-US" dirty="0" err="1"/>
              <a:t>caído</a:t>
            </a:r>
            <a:r>
              <a:rPr lang="en-US" dirty="0"/>
              <a:t> 3 </a:t>
            </a:r>
            <a:r>
              <a:rPr lang="en-US" dirty="0" err="1"/>
              <a:t>días</a:t>
            </a:r>
            <a:r>
              <a:rPr lang="en-US" dirty="0"/>
              <a:t> y </a:t>
            </a:r>
            <a:r>
              <a:rPr lang="en-US" dirty="0" err="1"/>
              <a:t>medio</a:t>
            </a:r>
            <a:r>
              <a:rPr lang="en-US" dirty="0"/>
              <a:t> al </a:t>
            </a:r>
            <a:r>
              <a:rPr lang="en-US" dirty="0" err="1"/>
              <a:t>año</a:t>
            </a:r>
            <a:r>
              <a:rPr lang="en-US" dirty="0"/>
              <a:t>?</a:t>
            </a:r>
          </a:p>
          <a:p>
            <a:r>
              <a:rPr lang="en-US" dirty="0"/>
              <a:t>¿</a:t>
            </a:r>
            <a:r>
              <a:rPr lang="en-US" dirty="0" err="1"/>
              <a:t>Cuántos</a:t>
            </a:r>
            <a:r>
              <a:rPr lang="en-US" dirty="0"/>
              <a:t> 9s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buen</a:t>
            </a:r>
            <a:r>
              <a:rPr lang="en-US" dirty="0"/>
              <a:t> </a:t>
            </a:r>
            <a:r>
              <a:rPr lang="en-US" dirty="0" err="1"/>
              <a:t>nivel</a:t>
            </a:r>
            <a:r>
              <a:rPr lang="en-US" dirty="0"/>
              <a:t>?</a:t>
            </a:r>
          </a:p>
          <a:p>
            <a:r>
              <a:rPr lang="en-US" dirty="0"/>
              <a:t>Entre </a:t>
            </a:r>
            <a:r>
              <a:rPr lang="en-US" dirty="0" err="1"/>
              <a:t>más</a:t>
            </a:r>
            <a:r>
              <a:rPr lang="en-US" dirty="0"/>
              <a:t> 9s,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costosa</a:t>
            </a:r>
            <a:r>
              <a:rPr lang="en-US" dirty="0"/>
              <a:t> la </a:t>
            </a:r>
            <a:r>
              <a:rPr lang="en-US" dirty="0" err="1"/>
              <a:t>infraestructura</a:t>
            </a:r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9914D3-5407-20DD-0C5D-65CCB733E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43142-47DD-8DE1-097A-15B2A30F9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138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7226273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0454" y="0"/>
            <a:ext cx="717618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1628A2-1DBA-D49D-C5F3-280E833C2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ACC5-580A-406C-9362-EA1B95EDA8C1}" type="slidenum">
              <a:rPr lang="es-CO" smtClean="0"/>
              <a:t>139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52384-1A5D-E356-102B-6C91539A5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SGBD 2023</a:t>
            </a:r>
          </a:p>
        </p:txBody>
      </p:sp>
    </p:spTree>
    <p:extLst>
      <p:ext uri="{BB962C8B-B14F-4D97-AF65-F5344CB8AC3E}">
        <p14:creationId xmlns:p14="http://schemas.microsoft.com/office/powerpoint/2010/main" val="508292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Marcas asociadas a datos, DBMS y similares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¿Cuáles conocen?</a:t>
            </a:r>
          </a:p>
          <a:p>
            <a:r>
              <a:rPr lang="es-ES_tradnl" noProof="0" dirty="0"/>
              <a:t>Principales actores del mercado, y los entrantes.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DFBEE-0506-A62E-EB84-68BC0C86E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16E35-0F27-41B0-F9CF-1EA545F63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397117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arquitectura</a:t>
            </a:r>
            <a:r>
              <a:rPr lang="en-US" dirty="0"/>
              <a:t> para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aplicación</a:t>
            </a:r>
            <a:r>
              <a:rPr lang="en-US" dirty="0"/>
              <a:t>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transaccionabilidad</a:t>
            </a:r>
            <a:r>
              <a:rPr lang="en-US" dirty="0"/>
              <a:t>?</a:t>
            </a:r>
          </a:p>
          <a:p>
            <a:r>
              <a:rPr lang="en-US" dirty="0" err="1"/>
              <a:t>Elementos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Balanceadores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Alta </a:t>
            </a:r>
            <a:r>
              <a:rPr lang="en-US" dirty="0" err="1"/>
              <a:t>disponibilidad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Single point of failure.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F8A03-C253-199F-B2CB-2B741B76C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E0D36-C9AC-0E50-AD01-91DE93C7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140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9403730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: </a:t>
            </a:r>
            <a:r>
              <a:rPr lang="en-US" dirty="0" err="1"/>
              <a:t>componentes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Front-end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Back-end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A489ED-EA02-4029-1BF5-1017CB0A7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73A12-C8A3-0BBA-B5C4-2D33E22A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141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700480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Alta </a:t>
            </a:r>
            <a:r>
              <a:rPr lang="en-US" dirty="0" err="1"/>
              <a:t>dispobilidad</a:t>
            </a:r>
            <a:r>
              <a:rPr lang="en-US" dirty="0"/>
              <a:t> – cluster </a:t>
            </a:r>
            <a:r>
              <a:rPr lang="en-US" dirty="0" err="1"/>
              <a:t>Activo</a:t>
            </a:r>
            <a:r>
              <a:rPr lang="en-US" dirty="0"/>
              <a:t> </a:t>
            </a:r>
            <a:r>
              <a:rPr lang="en-US" dirty="0" err="1"/>
              <a:t>Pasivo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Nodo</a:t>
            </a:r>
            <a:r>
              <a:rPr lang="en-US" dirty="0"/>
              <a:t> 1.</a:t>
            </a:r>
          </a:p>
          <a:p>
            <a:r>
              <a:rPr lang="en-US" dirty="0" err="1"/>
              <a:t>Rol</a:t>
            </a:r>
            <a:r>
              <a:rPr lang="en-US" dirty="0"/>
              <a:t> </a:t>
            </a:r>
            <a:r>
              <a:rPr lang="en-US" dirty="0" err="1"/>
              <a:t>primario</a:t>
            </a:r>
            <a:r>
              <a:rPr lang="en-US" dirty="0"/>
              <a:t> – </a:t>
            </a:r>
            <a:r>
              <a:rPr lang="en-US" dirty="0" err="1"/>
              <a:t>activo</a:t>
            </a:r>
            <a:r>
              <a:rPr lang="en-US" dirty="0"/>
              <a:t>.</a:t>
            </a:r>
          </a:p>
          <a:p>
            <a:r>
              <a:rPr lang="en-US" dirty="0" err="1"/>
              <a:t>Almacenamiento</a:t>
            </a:r>
            <a:r>
              <a:rPr lang="en-US" dirty="0"/>
              <a:t>.</a:t>
            </a:r>
          </a:p>
          <a:p>
            <a:r>
              <a:rPr lang="en-US" dirty="0" err="1"/>
              <a:t>Generación</a:t>
            </a:r>
            <a:r>
              <a:rPr lang="en-US" dirty="0"/>
              <a:t> de logs, </a:t>
            </a:r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transacciones</a:t>
            </a:r>
            <a:r>
              <a:rPr lang="en-US" dirty="0"/>
              <a:t>.</a:t>
            </a:r>
          </a:p>
          <a:p>
            <a:r>
              <a:rPr lang="en-US" dirty="0" err="1"/>
              <a:t>Envío</a:t>
            </a:r>
            <a:r>
              <a:rPr lang="en-US" dirty="0"/>
              <a:t> de logs.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Nodo</a:t>
            </a:r>
            <a:r>
              <a:rPr lang="en-US" dirty="0"/>
              <a:t> 2.</a:t>
            </a:r>
          </a:p>
          <a:p>
            <a:r>
              <a:rPr lang="en-US" dirty="0" err="1"/>
              <a:t>Rol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– standby.</a:t>
            </a:r>
          </a:p>
          <a:p>
            <a:r>
              <a:rPr lang="en-US" dirty="0" err="1"/>
              <a:t>Almacenamiento</a:t>
            </a:r>
            <a:r>
              <a:rPr lang="en-US" dirty="0"/>
              <a:t>.</a:t>
            </a:r>
          </a:p>
          <a:p>
            <a:r>
              <a:rPr lang="en-US" dirty="0" err="1"/>
              <a:t>Recepción</a:t>
            </a:r>
            <a:r>
              <a:rPr lang="en-US" dirty="0"/>
              <a:t> de logs.</a:t>
            </a:r>
          </a:p>
          <a:p>
            <a:r>
              <a:rPr lang="en-US" dirty="0" err="1"/>
              <a:t>Reaplicación</a:t>
            </a:r>
            <a:r>
              <a:rPr lang="en-US" dirty="0"/>
              <a:t> de logs.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1D97B8-7D1B-1AF3-A4A9-3E5A5EDD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2F8B42-3D96-A9BB-20D2-81F48F4A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142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839928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Alta </a:t>
            </a:r>
            <a:r>
              <a:rPr lang="en-US" dirty="0" err="1"/>
              <a:t>disponibilidad</a:t>
            </a:r>
            <a:r>
              <a:rPr lang="en-US" dirty="0"/>
              <a:t> - HA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Cambio</a:t>
            </a:r>
            <a:r>
              <a:rPr lang="en-US" dirty="0"/>
              <a:t> de roles.</a:t>
            </a:r>
          </a:p>
          <a:p>
            <a:pPr lvl="1"/>
            <a:r>
              <a:rPr lang="en-US" dirty="0"/>
              <a:t>Failover.</a:t>
            </a:r>
          </a:p>
          <a:p>
            <a:pPr lvl="1"/>
            <a:r>
              <a:rPr lang="en-US" dirty="0" err="1"/>
              <a:t>Reconexión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Conexiones</a:t>
            </a:r>
            <a:r>
              <a:rPr lang="en-US" dirty="0"/>
              <a:t> </a:t>
            </a:r>
            <a:r>
              <a:rPr lang="en-US" dirty="0" err="1"/>
              <a:t>activas</a:t>
            </a:r>
            <a:r>
              <a:rPr lang="en-US" dirty="0"/>
              <a:t> </a:t>
            </a:r>
            <a:r>
              <a:rPr lang="en-US" dirty="0" err="1"/>
              <a:t>hacen</a:t>
            </a:r>
            <a:r>
              <a:rPr lang="en-US" dirty="0"/>
              <a:t> rollback.</a:t>
            </a:r>
          </a:p>
          <a:p>
            <a:r>
              <a:rPr lang="en-US" dirty="0"/>
              <a:t>IP </a:t>
            </a:r>
            <a:r>
              <a:rPr lang="en-US" dirty="0" err="1"/>
              <a:t>flotante</a:t>
            </a:r>
            <a:r>
              <a:rPr lang="en-US" dirty="0"/>
              <a:t>.</a:t>
            </a:r>
          </a:p>
          <a:p>
            <a:r>
              <a:rPr lang="en-US" dirty="0"/>
              <a:t>1 base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lógica</a:t>
            </a:r>
            <a:r>
              <a:rPr lang="en-US" dirty="0"/>
              <a:t> – Para el </a:t>
            </a:r>
            <a:r>
              <a:rPr lang="en-US" dirty="0" err="1"/>
              <a:t>dueño</a:t>
            </a:r>
            <a:r>
              <a:rPr lang="en-US" dirty="0"/>
              <a:t> de la App.</a:t>
            </a:r>
          </a:p>
          <a:p>
            <a:r>
              <a:rPr lang="en-US" dirty="0"/>
              <a:t>2 bases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físicas</a:t>
            </a:r>
            <a:r>
              <a:rPr lang="en-US" dirty="0"/>
              <a:t> – Para el DBA.</a:t>
            </a:r>
          </a:p>
          <a:p>
            <a:r>
              <a:rPr lang="en-US" dirty="0" err="1"/>
              <a:t>Utilidades</a:t>
            </a:r>
            <a:r>
              <a:rPr lang="en-US" dirty="0"/>
              <a:t> de heartbeat.</a:t>
            </a:r>
          </a:p>
          <a:p>
            <a:pPr lvl="1"/>
            <a:r>
              <a:rPr lang="en-US" dirty="0"/>
              <a:t>Pacemaker.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01E198-8BBF-C387-921C-37632A699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429C5D-BB5E-0619-DA4D-A2D18783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143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173123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</a:t>
            </a:r>
            <a:r>
              <a:rPr lang="en-US" dirty="0" err="1"/>
              <a:t>Activo</a:t>
            </a:r>
            <a:r>
              <a:rPr lang="en-US" dirty="0"/>
              <a:t> </a:t>
            </a:r>
            <a:r>
              <a:rPr lang="en-US" dirty="0" err="1"/>
              <a:t>Activo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Múltiples</a:t>
            </a:r>
            <a:r>
              <a:rPr lang="en-US" dirty="0"/>
              <a:t> </a:t>
            </a:r>
            <a:r>
              <a:rPr lang="en-US" dirty="0" err="1"/>
              <a:t>máquinas</a:t>
            </a:r>
            <a:r>
              <a:rPr lang="en-US" dirty="0"/>
              <a:t> </a:t>
            </a:r>
            <a:r>
              <a:rPr lang="en-US" dirty="0" err="1"/>
              <a:t>accediendo</a:t>
            </a:r>
            <a:r>
              <a:rPr lang="en-US" dirty="0"/>
              <a:t> el </a:t>
            </a:r>
            <a:r>
              <a:rPr lang="en-US" dirty="0" err="1"/>
              <a:t>mismo</a:t>
            </a:r>
            <a:r>
              <a:rPr lang="en-US" dirty="0"/>
              <a:t> storage.</a:t>
            </a:r>
          </a:p>
          <a:p>
            <a:r>
              <a:rPr lang="en-US" dirty="0" err="1"/>
              <a:t>Problemática</a:t>
            </a:r>
            <a:r>
              <a:rPr lang="en-US" dirty="0"/>
              <a:t> de </a:t>
            </a:r>
            <a:r>
              <a:rPr lang="en-US" dirty="0" err="1"/>
              <a:t>candados</a:t>
            </a:r>
            <a:r>
              <a:rPr lang="en-US" dirty="0"/>
              <a:t>.</a:t>
            </a:r>
          </a:p>
          <a:p>
            <a:r>
              <a:rPr lang="en-US" dirty="0" err="1"/>
              <a:t>Nodo</a:t>
            </a:r>
            <a:r>
              <a:rPr lang="en-US" dirty="0"/>
              <a:t> </a:t>
            </a:r>
            <a:r>
              <a:rPr lang="en-US" dirty="0" err="1"/>
              <a:t>indisponible</a:t>
            </a:r>
            <a:r>
              <a:rPr lang="en-US" dirty="0"/>
              <a:t> no </a:t>
            </a:r>
            <a:r>
              <a:rPr lang="en-US" dirty="0" err="1"/>
              <a:t>importa</a:t>
            </a:r>
            <a:r>
              <a:rPr lang="en-US" dirty="0"/>
              <a:t>.</a:t>
            </a:r>
          </a:p>
          <a:p>
            <a:r>
              <a:rPr lang="en-US" dirty="0" err="1"/>
              <a:t>Redistribución</a:t>
            </a:r>
            <a:r>
              <a:rPr lang="en-US" dirty="0"/>
              <a:t> de </a:t>
            </a:r>
            <a:r>
              <a:rPr lang="en-US" dirty="0" err="1"/>
              <a:t>carga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F324A1-5DC8-B9C2-3689-2AE44E4D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A1A26-C931-B1DE-63D8-EA1241870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144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21502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Escalabilidad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Vertical (Más discos,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memoria</a:t>
            </a:r>
            <a:r>
              <a:rPr lang="en-US" dirty="0"/>
              <a:t>, </a:t>
            </a:r>
            <a:r>
              <a:rPr lang="en-US" dirty="0" err="1"/>
              <a:t>más</a:t>
            </a:r>
            <a:r>
              <a:rPr lang="en-US" dirty="0"/>
              <a:t> CPUs).</a:t>
            </a:r>
          </a:p>
          <a:p>
            <a:r>
              <a:rPr lang="en-US" dirty="0"/>
              <a:t>Horizontal (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máquinas</a:t>
            </a:r>
            <a:r>
              <a:rPr lang="en-US" dirty="0"/>
              <a:t>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650E04-D807-67AB-CD40-A5C355A3A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6F5AE-B319-1313-1BE8-0CBA2DEC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145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468740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distribuida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1A8C37-1C8B-C2C5-A871-546ECB45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F3D0A-8143-D600-B6E2-79FE0F8C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146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421438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Transacciones</a:t>
            </a:r>
            <a:r>
              <a:rPr lang="en-US" dirty="0"/>
              <a:t> entre </a:t>
            </a:r>
            <a:r>
              <a:rPr lang="en-US" dirty="0" err="1"/>
              <a:t>múltiples</a:t>
            </a:r>
            <a:r>
              <a:rPr lang="en-US" dirty="0"/>
              <a:t> bases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Two-phase commit.</a:t>
            </a:r>
          </a:p>
          <a:p>
            <a:pPr lvl="1"/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distribuidas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XA.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74B4F-3101-0D76-B4B5-931C770F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69268-73A9-5F3A-D465-DBDAE907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147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637862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DRS – Disaster Recovery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Otro</a:t>
            </a:r>
            <a:r>
              <a:rPr lang="en-US" dirty="0"/>
              <a:t> data center.</a:t>
            </a:r>
          </a:p>
          <a:p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kilómetros</a:t>
            </a:r>
            <a:r>
              <a:rPr lang="en-US" dirty="0"/>
              <a:t> de </a:t>
            </a:r>
            <a:r>
              <a:rPr lang="en-US" dirty="0" err="1"/>
              <a:t>distancia</a:t>
            </a:r>
            <a:r>
              <a:rPr lang="en-US" dirty="0"/>
              <a:t>.</a:t>
            </a:r>
          </a:p>
          <a:p>
            <a:r>
              <a:rPr lang="en-US" dirty="0"/>
              <a:t>Paranoia.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EC3D97-C55D-95BF-CDB0-F8AE321F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6B0BF-C9E5-7AFF-9115-BFC24F818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148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8126269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 </a:t>
            </a:r>
            <a:r>
              <a:rPr lang="en-US" dirty="0" err="1"/>
              <a:t>arquitectos</a:t>
            </a:r>
            <a:r>
              <a:rPr lang="en-US" dirty="0"/>
              <a:t> de software no </a:t>
            </a:r>
            <a:r>
              <a:rPr lang="en-US" dirty="0" err="1"/>
              <a:t>conocen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capacidades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motores</a:t>
            </a:r>
            <a:r>
              <a:rPr lang="en-US" dirty="0"/>
              <a:t> de bases de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  <a:p>
            <a:r>
              <a:rPr lang="en-US" dirty="0" err="1"/>
              <a:t>Imitan</a:t>
            </a:r>
            <a:r>
              <a:rPr lang="en-US" dirty="0"/>
              <a:t> las </a:t>
            </a:r>
            <a:r>
              <a:rPr lang="en-US" dirty="0" err="1"/>
              <a:t>funcionalidades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middleware.</a:t>
            </a:r>
          </a:p>
          <a:p>
            <a:pPr lvl="1"/>
            <a:r>
              <a:rPr lang="en-US" dirty="0" err="1"/>
              <a:t>Arquitecturas</a:t>
            </a:r>
            <a:r>
              <a:rPr lang="en-US" dirty="0"/>
              <a:t> </a:t>
            </a:r>
            <a:r>
              <a:rPr lang="en-US" dirty="0" err="1"/>
              <a:t>hiper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F54383-AA8B-D736-3118-45F4D1BB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2DF4F-7C84-B4D6-D043-947F9C01D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149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2608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Principales motores y herramientas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534400" y="1825625"/>
            <a:ext cx="2819400" cy="4351338"/>
          </a:xfrm>
        </p:spPr>
        <p:txBody>
          <a:bodyPr/>
          <a:lstStyle/>
          <a:p>
            <a:r>
              <a:rPr lang="es-ES_tradnl" noProof="0" dirty="0"/>
              <a:t>Oracle DB</a:t>
            </a:r>
          </a:p>
          <a:p>
            <a:r>
              <a:rPr lang="es-ES_tradnl" noProof="0" dirty="0"/>
              <a:t>MS SQL Server</a:t>
            </a:r>
          </a:p>
          <a:p>
            <a:r>
              <a:rPr lang="es-ES_tradnl" noProof="0" dirty="0"/>
              <a:t>IBM Db2</a:t>
            </a:r>
          </a:p>
          <a:p>
            <a:r>
              <a:rPr lang="es-ES_tradnl" noProof="0" dirty="0"/>
              <a:t>HCL Informix</a:t>
            </a:r>
          </a:p>
          <a:p>
            <a:r>
              <a:rPr lang="es-ES_tradnl" noProof="0" dirty="0"/>
              <a:t>SAP Sybase ASE</a:t>
            </a:r>
          </a:p>
          <a:p>
            <a:r>
              <a:rPr lang="es-ES_tradnl" noProof="0" dirty="0"/>
              <a:t>Oracle MySQL</a:t>
            </a:r>
          </a:p>
          <a:p>
            <a:r>
              <a:rPr lang="es-ES_tradnl" noProof="0" dirty="0" err="1"/>
              <a:t>MariaDB</a:t>
            </a:r>
            <a:endParaRPr lang="es-ES_tradnl" noProof="0" dirty="0"/>
          </a:p>
          <a:p>
            <a:r>
              <a:rPr lang="es-ES_tradnl" noProof="0" dirty="0" err="1"/>
              <a:t>Postgres</a:t>
            </a:r>
            <a:endParaRPr lang="es-ES_tradnl" noProof="0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6487"/>
            <a:ext cx="7696200" cy="4323269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6B600E-9609-B7F9-7E97-6874180CE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5BD54-19B3-2680-A773-0D327B0F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0806889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Procesos</a:t>
            </a:r>
            <a:r>
              <a:rPr lang="en-US" dirty="0"/>
              <a:t> no </a:t>
            </a:r>
            <a:r>
              <a:rPr lang="en-US" dirty="0" err="1"/>
              <a:t>atendidos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Procesos</a:t>
            </a:r>
            <a:r>
              <a:rPr lang="en-US" dirty="0"/>
              <a:t> batch.</a:t>
            </a:r>
          </a:p>
          <a:p>
            <a:pPr lvl="1"/>
            <a:r>
              <a:rPr lang="en-US" dirty="0"/>
              <a:t>Control M.</a:t>
            </a:r>
          </a:p>
          <a:p>
            <a:pPr lvl="1"/>
            <a:r>
              <a:rPr lang="en-US" dirty="0" err="1"/>
              <a:t>Uni</a:t>
            </a:r>
            <a:r>
              <a:rPr lang="en-US" dirty="0"/>
              <a:t> Verse.</a:t>
            </a:r>
          </a:p>
          <a:p>
            <a:pPr lvl="1"/>
            <a:r>
              <a:rPr lang="en-US" dirty="0"/>
              <a:t>Auto Sys.</a:t>
            </a:r>
          </a:p>
          <a:p>
            <a:pPr lvl="1"/>
            <a:r>
              <a:rPr lang="en-US" dirty="0" err="1"/>
              <a:t>Crontab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Task Scheduler</a:t>
            </a:r>
          </a:p>
          <a:p>
            <a:pPr lvl="1"/>
            <a:r>
              <a:rPr lang="en-US" dirty="0"/>
              <a:t>ETL – </a:t>
            </a:r>
            <a:r>
              <a:rPr lang="en-US" dirty="0" err="1"/>
              <a:t>DataStage</a:t>
            </a:r>
            <a:r>
              <a:rPr lang="en-US" dirty="0"/>
              <a:t>, Pentaho.</a:t>
            </a:r>
          </a:p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accede a la DB?</a:t>
            </a:r>
          </a:p>
          <a:p>
            <a:r>
              <a:rPr lang="en-US" dirty="0"/>
              <a:t>¿De </a:t>
            </a:r>
            <a:r>
              <a:rPr lang="en-US" dirty="0" err="1"/>
              <a:t>dónde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? ¿</a:t>
            </a:r>
            <a:r>
              <a:rPr lang="en-US" dirty="0" err="1"/>
              <a:t>Dónde</a:t>
            </a:r>
            <a:r>
              <a:rPr lang="en-US" dirty="0"/>
              <a:t> </a:t>
            </a:r>
            <a:r>
              <a:rPr lang="en-US" dirty="0" err="1"/>
              <a:t>deja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D48F6-5707-7431-7579-B349E5A40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98578-1DD4-8F73-9147-8176736C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150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0061631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Ambientes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Desarrollo</a:t>
            </a:r>
            <a:r>
              <a:rPr lang="en-US" dirty="0"/>
              <a:t>.</a:t>
            </a:r>
          </a:p>
          <a:p>
            <a:r>
              <a:rPr lang="en-US" dirty="0" err="1"/>
              <a:t>Pruebas</a:t>
            </a:r>
            <a:r>
              <a:rPr lang="en-US" dirty="0"/>
              <a:t>.</a:t>
            </a:r>
          </a:p>
          <a:p>
            <a:r>
              <a:rPr lang="en-US" dirty="0" err="1"/>
              <a:t>Producción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Pruebas</a:t>
            </a:r>
            <a:r>
              <a:rPr lang="en-US" dirty="0"/>
              <a:t> de </a:t>
            </a:r>
            <a:r>
              <a:rPr lang="en-US" dirty="0" err="1"/>
              <a:t>integración</a:t>
            </a:r>
            <a:r>
              <a:rPr lang="en-US" dirty="0"/>
              <a:t> / </a:t>
            </a:r>
            <a:r>
              <a:rPr lang="en-US" dirty="0" err="1"/>
              <a:t>automatizadas</a:t>
            </a:r>
            <a:r>
              <a:rPr lang="en-US" dirty="0"/>
              <a:t>.</a:t>
            </a:r>
          </a:p>
          <a:p>
            <a:r>
              <a:rPr lang="en-US" dirty="0" err="1"/>
              <a:t>Demostración</a:t>
            </a:r>
            <a:r>
              <a:rPr lang="en-US" dirty="0"/>
              <a:t> </a:t>
            </a:r>
            <a:r>
              <a:rPr lang="en-US" dirty="0" err="1"/>
              <a:t>cliente</a:t>
            </a:r>
            <a:r>
              <a:rPr lang="en-US" dirty="0"/>
              <a:t>.</a:t>
            </a:r>
          </a:p>
          <a:p>
            <a:r>
              <a:rPr lang="en-US" dirty="0"/>
              <a:t>Pre-</a:t>
            </a:r>
            <a:r>
              <a:rPr lang="en-US" dirty="0" err="1"/>
              <a:t>producción</a:t>
            </a:r>
            <a:r>
              <a:rPr lang="en-US" dirty="0"/>
              <a:t>.</a:t>
            </a:r>
          </a:p>
          <a:p>
            <a:r>
              <a:rPr lang="en-US" dirty="0"/>
              <a:t>Post-</a:t>
            </a:r>
            <a:r>
              <a:rPr lang="en-US" dirty="0" err="1"/>
              <a:t>producción</a:t>
            </a:r>
            <a:r>
              <a:rPr lang="en-US" dirty="0"/>
              <a:t>.</a:t>
            </a:r>
          </a:p>
          <a:p>
            <a:r>
              <a:rPr lang="en-US" dirty="0"/>
              <a:t>DRP.</a:t>
            </a:r>
          </a:p>
          <a:p>
            <a:endParaRPr lang="en-US" dirty="0"/>
          </a:p>
          <a:p>
            <a:r>
              <a:rPr lang="en-US" dirty="0"/>
              <a:t>¿</a:t>
            </a:r>
            <a:r>
              <a:rPr lang="en-US" dirty="0" err="1"/>
              <a:t>Características</a:t>
            </a:r>
            <a:r>
              <a:rPr lang="en-US" dirty="0"/>
              <a:t> de las </a:t>
            </a:r>
            <a:r>
              <a:rPr lang="en-US" dirty="0" err="1"/>
              <a:t>máquinas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4B72-FB4E-CC1A-F5C7-4B058BC5E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5AEDA-CC04-F628-2E3B-FA6093CC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151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804189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Criterios</a:t>
            </a:r>
            <a:r>
              <a:rPr lang="en-US" dirty="0"/>
              <a:t> para </a:t>
            </a:r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informáticos</a:t>
            </a:r>
            <a:r>
              <a:rPr lang="en-US" dirty="0"/>
              <a:t> son </a:t>
            </a:r>
            <a:r>
              <a:rPr lang="en-US" dirty="0" err="1"/>
              <a:t>suficientes</a:t>
            </a:r>
            <a:r>
              <a:rPr lang="en-US" dirty="0"/>
              <a:t>.</a:t>
            </a:r>
          </a:p>
          <a:p>
            <a:r>
              <a:rPr lang="en-US" dirty="0"/>
              <a:t>CPU.</a:t>
            </a:r>
          </a:p>
          <a:p>
            <a:r>
              <a:rPr lang="en-US" dirty="0"/>
              <a:t>Memoria.</a:t>
            </a:r>
          </a:p>
          <a:p>
            <a:r>
              <a:rPr lang="en-US" dirty="0"/>
              <a:t>Disco (</a:t>
            </a:r>
            <a:r>
              <a:rPr lang="en-US" dirty="0" err="1"/>
              <a:t>Velocidad</a:t>
            </a:r>
            <a:r>
              <a:rPr lang="en-US" dirty="0"/>
              <a:t> y </a:t>
            </a:r>
            <a:r>
              <a:rPr lang="en-US" dirty="0" err="1"/>
              <a:t>capacidad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Licencias</a:t>
            </a:r>
            <a:r>
              <a:rPr lang="en-US" dirty="0"/>
              <a:t> </a:t>
            </a:r>
            <a:r>
              <a:rPr lang="en-US" dirty="0" err="1"/>
              <a:t>basadas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CB061-C712-4364-49F5-5F3A5EB60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3CE6F-A734-5BCF-0F4F-94A92219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152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3671669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Administración</a:t>
            </a:r>
            <a:r>
              <a:rPr lang="en-US" dirty="0"/>
              <a:t> de </a:t>
            </a:r>
            <a:r>
              <a:rPr lang="en-US" dirty="0" err="1"/>
              <a:t>cargas</a:t>
            </a:r>
            <a:r>
              <a:rPr lang="en-US" dirty="0"/>
              <a:t> de </a:t>
            </a:r>
            <a:r>
              <a:rPr lang="en-US" dirty="0" err="1"/>
              <a:t>trabajo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Filtrar</a:t>
            </a:r>
            <a:r>
              <a:rPr lang="en-US" dirty="0"/>
              <a:t> </a:t>
            </a:r>
            <a:r>
              <a:rPr lang="en-US" dirty="0" err="1"/>
              <a:t>cargas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 </a:t>
            </a:r>
            <a:r>
              <a:rPr lang="en-US" dirty="0" err="1"/>
              <a:t>ciertas</a:t>
            </a:r>
            <a:r>
              <a:rPr lang="en-US" dirty="0"/>
              <a:t> </a:t>
            </a:r>
            <a:r>
              <a:rPr lang="en-US" dirty="0" err="1"/>
              <a:t>máquinas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ciertas</a:t>
            </a:r>
            <a:r>
              <a:rPr lang="en-US" dirty="0"/>
              <a:t> horas.</a:t>
            </a:r>
          </a:p>
          <a:p>
            <a:pPr lvl="1"/>
            <a:r>
              <a:rPr lang="en-US" dirty="0"/>
              <a:t>De </a:t>
            </a:r>
            <a:r>
              <a:rPr lang="en-US" dirty="0" err="1"/>
              <a:t>ciertos</a:t>
            </a:r>
            <a:r>
              <a:rPr lang="en-US" dirty="0"/>
              <a:t> </a:t>
            </a:r>
            <a:r>
              <a:rPr lang="en-US" dirty="0" err="1"/>
              <a:t>usuarios</a:t>
            </a:r>
            <a:r>
              <a:rPr lang="en-US" dirty="0"/>
              <a:t>.</a:t>
            </a:r>
          </a:p>
          <a:p>
            <a:r>
              <a:rPr lang="en-US" dirty="0" err="1"/>
              <a:t>Trottle</a:t>
            </a:r>
            <a:r>
              <a:rPr lang="en-US" dirty="0"/>
              <a:t> (</a:t>
            </a:r>
            <a:r>
              <a:rPr lang="en-US" dirty="0" err="1"/>
              <a:t>como</a:t>
            </a:r>
            <a:r>
              <a:rPr lang="en-US" dirty="0"/>
              <a:t> el joystick)</a:t>
            </a:r>
          </a:p>
          <a:p>
            <a:pPr lvl="1"/>
            <a:r>
              <a:rPr lang="en-US" dirty="0" err="1"/>
              <a:t>Limitar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F9289-5F14-BC26-8945-4E2E5E993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280F0-1749-1AF8-772B-64A64F6D7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153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682784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995970" y="1331089"/>
            <a:ext cx="8143454" cy="5001703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384774" y="2669588"/>
            <a:ext cx="2580566" cy="951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De </a:t>
            </a:r>
            <a:r>
              <a:rPr lang="en-US" dirty="0" err="1"/>
              <a:t>acceso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79818" y="318655"/>
            <a:ext cx="3131127" cy="5541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Clientes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6109855" y="1025236"/>
            <a:ext cx="568036" cy="18010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58305" y="2710320"/>
            <a:ext cx="2205481" cy="425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68531" y="3267592"/>
            <a:ext cx="1952771" cy="317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Gestión</a:t>
            </a:r>
            <a:r>
              <a:rPr lang="en-US" dirty="0"/>
              <a:t> de disco</a:t>
            </a:r>
          </a:p>
        </p:txBody>
      </p:sp>
      <p:sp>
        <p:nvSpPr>
          <p:cNvPr id="9" name="Rectangle 8"/>
          <p:cNvSpPr/>
          <p:nvPr/>
        </p:nvSpPr>
        <p:spPr>
          <a:xfrm>
            <a:off x="2375452" y="2597701"/>
            <a:ext cx="1311965" cy="777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comm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25896" y="3780241"/>
            <a:ext cx="1438039" cy="642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Diccionario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25896" y="4619022"/>
            <a:ext cx="1489429" cy="631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Mecanismo</a:t>
            </a:r>
            <a:r>
              <a:rPr lang="en-US" sz="1400" dirty="0"/>
              <a:t> de </a:t>
            </a:r>
            <a:r>
              <a:rPr lang="en-US" sz="1400" dirty="0" err="1"/>
              <a:t>almacenamiento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270273" y="3797948"/>
            <a:ext cx="2462664" cy="563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rutinas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451464" y="3528471"/>
            <a:ext cx="1159940" cy="342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Concurrencia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4597712" y="5475629"/>
            <a:ext cx="2939970" cy="757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/ </a:t>
            </a:r>
            <a:r>
              <a:rPr lang="en-US" dirty="0" err="1"/>
              <a:t>optimizador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98615" y="3996633"/>
            <a:ext cx="1212790" cy="525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Gestión</a:t>
            </a:r>
            <a:r>
              <a:rPr lang="en-US" sz="1400" dirty="0"/>
              <a:t> de </a:t>
            </a:r>
            <a:r>
              <a:rPr lang="en-US" sz="1400" dirty="0" err="1"/>
              <a:t>transacciones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2548571" y="4676113"/>
            <a:ext cx="965726" cy="539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Backup / restore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10945" y="4676113"/>
            <a:ext cx="1438039" cy="642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Mecanismo</a:t>
            </a:r>
            <a:r>
              <a:rPr lang="en-US" dirty="0"/>
              <a:t> de cluster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12831" y="5448383"/>
            <a:ext cx="1081436" cy="539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Admin </a:t>
            </a:r>
            <a:r>
              <a:rPr lang="en-US" sz="1400" dirty="0" err="1"/>
              <a:t>carga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CDAB2-D840-4242-6851-0D7A26848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ACC5-580A-406C-9362-EA1B95EDA8C1}" type="slidenum">
              <a:rPr lang="es-CO" smtClean="0"/>
              <a:t>154</a:t>
            </a:fld>
            <a:endParaRPr lang="es-CO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0EE77FB9-4FDB-FBFB-D713-C9D5BA9A2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SGBD 2023</a:t>
            </a:r>
          </a:p>
        </p:txBody>
      </p:sp>
    </p:spTree>
    <p:extLst>
      <p:ext uri="{BB962C8B-B14F-4D97-AF65-F5344CB8AC3E}">
        <p14:creationId xmlns:p14="http://schemas.microsoft.com/office/powerpoint/2010/main" val="150054244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605FB-765B-D57A-C08F-0395D0C6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Sesión 9 – Manipulación de datos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67691-DA4F-9012-BA4A-606385CF7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2023-03-25</a:t>
            </a:r>
          </a:p>
        </p:txBody>
      </p:sp>
    </p:spTree>
    <p:extLst>
      <p:ext uri="{BB962C8B-B14F-4D97-AF65-F5344CB8AC3E}">
        <p14:creationId xmlns:p14="http://schemas.microsoft.com/office/powerpoint/2010/main" val="18772600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34A8-F85E-A14D-95F8-03D2E23B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Particionamiento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DA660-9185-D442-B9C0-9C5308834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A nivel de base de datos.</a:t>
            </a:r>
          </a:p>
          <a:p>
            <a:pPr lvl="1"/>
            <a:r>
              <a:rPr lang="en-CO" dirty="0"/>
              <a:t>Bases de datos particionadas (explicado anteriomente)</a:t>
            </a:r>
          </a:p>
          <a:p>
            <a:r>
              <a:rPr lang="en-CO" dirty="0"/>
              <a:t>A nivel de tabla.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C4243-66D1-AB4C-064A-154B7FB95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7BB0E-5DC7-8600-5794-669185C2D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156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2719125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F8B5-984D-D347-8031-976685BA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Particionamiento de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24937-79EC-A342-A22F-03A47901B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Tablas grandes.</a:t>
            </a:r>
          </a:p>
          <a:p>
            <a:r>
              <a:rPr lang="en-CO" dirty="0"/>
              <a:t>Criterio de partición - Fecha (mes).</a:t>
            </a:r>
          </a:p>
          <a:p>
            <a:r>
              <a:rPr lang="en-CO" dirty="0"/>
              <a:t>Adicionar nuevas particiones.</a:t>
            </a:r>
          </a:p>
          <a:p>
            <a:r>
              <a:rPr lang="en-CO" dirty="0"/>
              <a:t>Quitar viejas particiones.</a:t>
            </a:r>
          </a:p>
          <a:p>
            <a:pPr lvl="1"/>
            <a:r>
              <a:rPr lang="en-CO" dirty="0"/>
              <a:t>Asociada a un rango (de fechas).</a:t>
            </a:r>
          </a:p>
          <a:p>
            <a:pPr lvl="1"/>
            <a:r>
              <a:rPr lang="en-CO" dirty="0"/>
              <a:t>Forma rápida de quitar datos de una tabla.</a:t>
            </a:r>
          </a:p>
          <a:p>
            <a:pPr lvl="1"/>
            <a:r>
              <a:rPr lang="en-CO" dirty="0"/>
              <a:t>No consume logs.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16E96-5AD7-2D36-F486-1ED11C11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E8F43-C232-4F18-15EC-6BD1C777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157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4534821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66D9-8557-B94C-8FB1-000B8C02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Tablas particionadas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19F60-C2F2-3044-A374-9C6209E63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Control de históricos.</a:t>
            </a:r>
          </a:p>
          <a:p>
            <a:r>
              <a:rPr lang="en-CO" dirty="0"/>
              <a:t>Queries de datos recientes.</a:t>
            </a:r>
          </a:p>
          <a:p>
            <a:pPr lvl="1"/>
            <a:r>
              <a:rPr lang="en-CO" dirty="0"/>
              <a:t>La más reciente partición.</a:t>
            </a:r>
          </a:p>
          <a:p>
            <a:r>
              <a:rPr lang="en-CO" dirty="0"/>
              <a:t>Incrementa la disponibilidad de la tabla.</a:t>
            </a:r>
          </a:p>
          <a:p>
            <a:pPr lvl="1"/>
            <a:r>
              <a:rPr lang="en-CO" dirty="0"/>
              <a:t>No escalación de locks al borrar datos viejos.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C57BB4-8FE1-5D10-4EB3-4DF419EB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B104A7-F7AF-2DDC-995A-4A93EF50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158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0217802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6A9F-E6B6-5F42-BCC6-2578D33D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Extracción de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A321E-FABF-984E-804A-B31A8E4C2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Export.</a:t>
            </a:r>
          </a:p>
          <a:p>
            <a:pPr lvl="1"/>
            <a:r>
              <a:rPr lang="en-CO" dirty="0"/>
              <a:t>Archivo plano.</a:t>
            </a:r>
          </a:p>
          <a:p>
            <a:pPr lvl="1"/>
            <a:r>
              <a:rPr lang="en-CO" dirty="0"/>
              <a:t>Archivo binario.</a:t>
            </a:r>
          </a:p>
          <a:p>
            <a:r>
              <a:rPr lang="en-CO" dirty="0"/>
              <a:t>Resultado de un query.</a:t>
            </a:r>
          </a:p>
          <a:p>
            <a:r>
              <a:rPr lang="en-CO" dirty="0"/>
              <a:t>(Oracle) Data pum.</a:t>
            </a:r>
          </a:p>
          <a:p>
            <a:r>
              <a:rPr lang="en-CO" dirty="0"/>
              <a:t>Puede incluir la estrcutura de las tablas.</a:t>
            </a:r>
          </a:p>
          <a:p>
            <a:r>
              <a:rPr lang="en-CO" dirty="0"/>
              <a:t>Otro mecanismo:</a:t>
            </a:r>
          </a:p>
          <a:p>
            <a:pPr lvl="1"/>
            <a:r>
              <a:rPr lang="en-CO" dirty="0"/>
              <a:t>Extracción directo desde tablespace.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3C8F0-0B78-DF23-A531-970DBBF85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746E9-F82F-7FDE-C118-08CB295B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159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09518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37BE-F2CA-C610-9CF9-95D51969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Motores de grafos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D19A98-E46E-5298-8E60-0E9820630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117" y="1083748"/>
            <a:ext cx="6866965" cy="525026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CFCED-3015-7F07-54AD-9B5D77190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B9E5-51D5-FDCF-6B88-5DEA5A8B4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2257986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E2830-DEB8-BD47-8139-FF07CD8C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Cargue masivo de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D6B81-6246-C547-B0C7-04ED8B2E1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Insertar datos en una tabla.</a:t>
            </a:r>
          </a:p>
          <a:p>
            <a:r>
              <a:rPr lang="en-CO" dirty="0"/>
              <a:t>Import.</a:t>
            </a:r>
          </a:p>
          <a:p>
            <a:pPr lvl="1"/>
            <a:r>
              <a:rPr lang="en-CO" dirty="0"/>
              <a:t>Uso de logs de transacciones.</a:t>
            </a:r>
          </a:p>
          <a:p>
            <a:r>
              <a:rPr lang="en-CO" dirty="0"/>
              <a:t>Load.</a:t>
            </a:r>
          </a:p>
          <a:p>
            <a:pPr lvl="1"/>
            <a:r>
              <a:rPr lang="en-CO" dirty="0"/>
              <a:t>Inserción directa en los tablespaces.</a:t>
            </a:r>
          </a:p>
          <a:p>
            <a:pPr lvl="1"/>
            <a:r>
              <a:rPr lang="en-CO" dirty="0"/>
              <a:t>No usa logs.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DAD82-5CD3-54C0-EBBB-D75E41B94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E66B4-A843-0F51-E50C-77BCDB75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160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27786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23D39-5E4A-6F45-BE3B-4562F5F8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Cargue de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BFBA0-568B-E643-B918-535F5A235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Generación de valores.</a:t>
            </a:r>
          </a:p>
          <a:p>
            <a:pPr lvl="1"/>
            <a:r>
              <a:rPr lang="en-CO" dirty="0"/>
              <a:t>Oracle tiene secuencias.</a:t>
            </a:r>
          </a:p>
          <a:p>
            <a:pPr lvl="1"/>
            <a:r>
              <a:rPr lang="en-CO" dirty="0"/>
              <a:t>Otros motores tienen además columnas identity.</a:t>
            </a:r>
          </a:p>
          <a:p>
            <a:r>
              <a:rPr lang="en-CO" dirty="0"/>
              <a:t>Integridad referencial.</a:t>
            </a:r>
          </a:p>
          <a:p>
            <a:r>
              <a:rPr lang="en-CO" dirty="0"/>
              <a:t>Load.</a:t>
            </a:r>
          </a:p>
          <a:p>
            <a:pPr lvl="1"/>
            <a:r>
              <a:rPr lang="en-CO" dirty="0"/>
              <a:t>Reconstrucción de índices.</a:t>
            </a:r>
          </a:p>
          <a:p>
            <a:pPr lvl="1"/>
            <a:r>
              <a:rPr lang="en-CO" dirty="0"/>
              <a:t>Validación de duplicados.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4303A-BAE2-7A98-192B-2AA4437B8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6AE25-BEBC-362F-C25A-8D8AB0433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161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3349829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7BB93-D9AA-EC49-889C-3437FB791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E77D9-97DC-D744-A687-5D45281A3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Proceso de despliegue (catalogación) más rápido.</a:t>
            </a:r>
          </a:p>
          <a:p>
            <a:pPr lvl="1"/>
            <a:r>
              <a:rPr lang="en-CO" dirty="0"/>
              <a:t>Tabla de copia + lock table</a:t>
            </a:r>
          </a:p>
          <a:p>
            <a:r>
              <a:rPr lang="en-CO" dirty="0"/>
              <a:t>Permite hacer un rollback más rápido.</a:t>
            </a:r>
          </a:p>
          <a:p>
            <a:pPr lvl="1"/>
            <a:r>
              <a:rPr lang="en-CO" dirty="0"/>
              <a:t>Volver a las tablas previas.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B564E-F683-F40C-CEB6-FD20FBDD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B80B4B-03AB-5407-746C-08027C23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162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3841972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CEB3-9AAA-A345-9C8E-8346AC53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Estructura de archivos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F59F7-32D5-3F46-8A39-68BCE291A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Archivos delimitados:</a:t>
            </a:r>
          </a:p>
          <a:p>
            <a:pPr lvl="1"/>
            <a:r>
              <a:rPr lang="en-CO" dirty="0"/>
              <a:t>Caracter de separación de cadenas.</a:t>
            </a:r>
          </a:p>
          <a:p>
            <a:pPr lvl="1"/>
            <a:r>
              <a:rPr lang="en-CO" dirty="0"/>
              <a:t>Caracter de separación de columnas.</a:t>
            </a:r>
          </a:p>
          <a:p>
            <a:pPr lvl="1"/>
            <a:r>
              <a:rPr lang="en-CO" dirty="0"/>
              <a:t>Delimitador de decimales.</a:t>
            </a:r>
          </a:p>
          <a:p>
            <a:pPr lvl="2"/>
            <a:r>
              <a:rPr lang="en-CO" dirty="0"/>
              <a:t>Problemática del Locale.</a:t>
            </a:r>
          </a:p>
          <a:p>
            <a:r>
              <a:rPr lang="en-CO" dirty="0"/>
              <a:t>Archivos de ancho fijo.</a:t>
            </a:r>
          </a:p>
          <a:p>
            <a:r>
              <a:rPr lang="en-CO" dirty="0"/>
              <a:t>Manejo de LOBs, XML, JSON.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EA1C2-6407-345C-15A9-843097A0A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292F4-8408-642E-2490-D36E89D1C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163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667004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028A-B757-AE49-9E77-49FF12D2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Replicación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6F85E-9169-AA4B-8239-E4BFDBD37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A partir de logs de transacciones.</a:t>
            </a:r>
          </a:p>
          <a:p>
            <a:r>
              <a:rPr lang="en-CO" dirty="0"/>
              <a:t>Puede ser de la DB completa o de algunas tablas.</a:t>
            </a:r>
          </a:p>
          <a:p>
            <a:r>
              <a:rPr lang="en-CO" dirty="0"/>
              <a:t>Tiene un mecanismo que captura los cambios en la DB (DML).</a:t>
            </a:r>
          </a:p>
          <a:p>
            <a:r>
              <a:rPr lang="en-CO" dirty="0"/>
              <a:t>Los loads no usan logs de transacciones, por lo que puede generar problemas.</a:t>
            </a:r>
          </a:p>
          <a:p>
            <a:r>
              <a:rPr lang="en-CO" dirty="0"/>
              <a:t>Práctico para migraciones.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4658F-9A28-E701-1515-8440A67F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5886C-5DFD-C48A-E314-536EC4869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164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2470506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B376-8A6D-284A-89E0-D5C0C121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Replicación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3D1C7-8F6B-6C48-8448-2AC1F7505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No se replican las tablas temporales.</a:t>
            </a:r>
          </a:p>
          <a:p>
            <a:r>
              <a:rPr lang="en-CO" dirty="0"/>
              <a:t>Change Data Capture.</a:t>
            </a:r>
          </a:p>
          <a:p>
            <a:pPr lvl="1"/>
            <a:r>
              <a:rPr lang="en-CO" dirty="0"/>
              <a:t>Oracle Golden Gate.</a:t>
            </a:r>
          </a:p>
          <a:p>
            <a:pPr lvl="1"/>
            <a:r>
              <a:rPr lang="en-CO" dirty="0"/>
              <a:t>IBM Infosphere CDC.</a:t>
            </a:r>
          </a:p>
          <a:p>
            <a:pPr lvl="1"/>
            <a:r>
              <a:rPr lang="en-CO" dirty="0"/>
              <a:t>Q replication – Colas de MQ.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BFF8A-A9C6-FE83-8F38-BB09A216F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7DDA2-F48E-72C1-A838-B127578E1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165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859325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44AC9-B17E-A242-A4AD-540292713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Limpieza de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E08DF-E091-E847-94BB-C239134D7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Dominio de datos.</a:t>
            </a:r>
          </a:p>
          <a:p>
            <a:pPr lvl="1"/>
            <a:r>
              <a:rPr lang="en-CO" dirty="0"/>
              <a:t>Check constraints.</a:t>
            </a:r>
          </a:p>
          <a:p>
            <a:pPr lvl="1"/>
            <a:r>
              <a:rPr lang="en-CO" dirty="0"/>
              <a:t>Suponer los rangos u estructuras.</a:t>
            </a:r>
          </a:p>
          <a:p>
            <a:r>
              <a:rPr lang="en-CO" dirty="0"/>
              <a:t>Escribir dirección (de la casa u otra).</a:t>
            </a:r>
          </a:p>
          <a:p>
            <a:r>
              <a:rPr lang="en-CO" dirty="0"/>
              <a:t>Data Cleansing para homogenizar datos.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8121B-EDBD-F336-2240-7C175BEF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F52E5-724B-8C01-E269-AB0F7E3B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166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631607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995970" y="1331089"/>
            <a:ext cx="8143454" cy="5001703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384774" y="2669588"/>
            <a:ext cx="2580566" cy="951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De </a:t>
            </a:r>
            <a:r>
              <a:rPr lang="en-US" dirty="0" err="1"/>
              <a:t>acceso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79818" y="318655"/>
            <a:ext cx="3131127" cy="5541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Clientes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6109855" y="1025236"/>
            <a:ext cx="568036" cy="18010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58305" y="2710320"/>
            <a:ext cx="2205481" cy="425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68531" y="3267592"/>
            <a:ext cx="1952771" cy="317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Gestión</a:t>
            </a:r>
            <a:r>
              <a:rPr lang="en-US" dirty="0"/>
              <a:t> de disco</a:t>
            </a:r>
          </a:p>
        </p:txBody>
      </p:sp>
      <p:sp>
        <p:nvSpPr>
          <p:cNvPr id="9" name="Rectangle 8"/>
          <p:cNvSpPr/>
          <p:nvPr/>
        </p:nvSpPr>
        <p:spPr>
          <a:xfrm>
            <a:off x="2375452" y="2597701"/>
            <a:ext cx="1311965" cy="777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comm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25896" y="3780241"/>
            <a:ext cx="1438039" cy="642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Diccionario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25896" y="4619022"/>
            <a:ext cx="1489429" cy="631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Mecanismo</a:t>
            </a:r>
            <a:r>
              <a:rPr lang="en-US" sz="1400" dirty="0"/>
              <a:t> de </a:t>
            </a:r>
            <a:r>
              <a:rPr lang="en-US" sz="1400" dirty="0" err="1"/>
              <a:t>almacenamiento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270273" y="3797948"/>
            <a:ext cx="2462664" cy="563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rutinas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451464" y="3528471"/>
            <a:ext cx="1159940" cy="342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Concurrencia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4597712" y="5475629"/>
            <a:ext cx="2939970" cy="757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 / </a:t>
            </a:r>
            <a:r>
              <a:rPr lang="en-US" dirty="0" err="1"/>
              <a:t>optimizador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98615" y="3996633"/>
            <a:ext cx="1212790" cy="525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Gestión</a:t>
            </a:r>
            <a:r>
              <a:rPr lang="en-US" sz="1400" dirty="0"/>
              <a:t> de </a:t>
            </a:r>
            <a:r>
              <a:rPr lang="en-US" sz="1400" dirty="0" err="1"/>
              <a:t>transacciones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2548571" y="4676113"/>
            <a:ext cx="965726" cy="539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Backup / restore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84774" y="4526672"/>
            <a:ext cx="1438039" cy="642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Mecanismo</a:t>
            </a:r>
            <a:r>
              <a:rPr lang="en-US" dirty="0"/>
              <a:t> de cluster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12831" y="5448383"/>
            <a:ext cx="1081436" cy="539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Admin </a:t>
            </a:r>
            <a:r>
              <a:rPr lang="en-US" sz="1400" dirty="0" err="1"/>
              <a:t>carga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C46304-598D-044C-962C-5683BFFF9994}"/>
              </a:ext>
            </a:extLst>
          </p:cNvPr>
          <p:cNvSpPr/>
          <p:nvPr/>
        </p:nvSpPr>
        <p:spPr>
          <a:xfrm>
            <a:off x="7741130" y="5263393"/>
            <a:ext cx="1438039" cy="642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Cargue</a:t>
            </a:r>
            <a:r>
              <a:rPr lang="en-US" sz="1200" dirty="0"/>
              <a:t> y </a:t>
            </a:r>
            <a:r>
              <a:rPr lang="en-US" sz="1200" dirty="0" err="1"/>
              <a:t>descargue</a:t>
            </a:r>
            <a:r>
              <a:rPr lang="en-US" sz="1200" dirty="0"/>
              <a:t> de </a:t>
            </a:r>
            <a:r>
              <a:rPr lang="en-US" sz="1200" dirty="0" err="1"/>
              <a:t>datos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FE5F8-CADD-26B2-D9A4-37E5CAEC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ACC5-580A-406C-9362-EA1B95EDA8C1}" type="slidenum">
              <a:rPr lang="es-CO" smtClean="0"/>
              <a:t>167</a:t>
            </a:fld>
            <a:endParaRPr lang="es-CO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00E80FFF-A625-4153-CBA4-D2FFDA192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SGBD 2023</a:t>
            </a:r>
          </a:p>
        </p:txBody>
      </p:sp>
    </p:spTree>
    <p:extLst>
      <p:ext uri="{BB962C8B-B14F-4D97-AF65-F5344CB8AC3E}">
        <p14:creationId xmlns:p14="http://schemas.microsoft.com/office/powerpoint/2010/main" val="22582300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5615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6BDDE3A-BB7D-BC1A-5DDC-C99AF2215CC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2" y="65814"/>
            <a:ext cx="4677103" cy="6551160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0CC5443-804E-ACA2-A1D7-2CF5B4270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077" y="2072640"/>
            <a:ext cx="4990876" cy="2894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5B3ACA-5E96-6797-8680-E65E78581CCE}"/>
              </a:ext>
            </a:extLst>
          </p:cNvPr>
          <p:cNvSpPr txBox="1"/>
          <p:nvPr/>
        </p:nvSpPr>
        <p:spPr>
          <a:xfrm>
            <a:off x="10252038" y="5260489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Pluralsight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BB55E-D06D-4BA5-93CB-7B7C1122B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17</a:t>
            </a:fld>
            <a:endParaRPr lang="es-CO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7A43D-9963-CD43-CE37-B27C12245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SGBD 2023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57963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Otras formas de almacenamiento de datos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Otras fuentes de datos.</a:t>
            </a:r>
          </a:p>
          <a:p>
            <a:r>
              <a:rPr lang="es-ES_tradnl" noProof="0" dirty="0"/>
              <a:t>Archivos indexados de Cobol.</a:t>
            </a:r>
          </a:p>
          <a:p>
            <a:r>
              <a:rPr lang="es-ES_tradnl" noProof="0" dirty="0"/>
              <a:t>Estructuras de datos propias.</a:t>
            </a:r>
          </a:p>
          <a:p>
            <a:pPr lvl="1"/>
            <a:r>
              <a:rPr lang="es-ES_tradnl" noProof="0" dirty="0"/>
              <a:t>Misma forma de acceder a los datos, una y otra vez.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0F497E-CDAA-A2B4-4DB7-110DB8133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5AAB98-C090-F751-6A24-E6BE6C9E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1930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Diagramas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Existen muchos estilos, incluso muchas metodologías.</a:t>
            </a:r>
          </a:p>
          <a:p>
            <a:pPr lvl="1"/>
            <a:r>
              <a:rPr lang="es-ES_tradnl" noProof="0" dirty="0"/>
              <a:t>No es parte de este curso.</a:t>
            </a:r>
          </a:p>
          <a:p>
            <a:r>
              <a:rPr lang="es-ES_tradnl" noProof="0" dirty="0"/>
              <a:t>Existen muchos programas.</a:t>
            </a:r>
          </a:p>
          <a:p>
            <a:pPr lvl="1"/>
            <a:r>
              <a:rPr lang="es-ES_tradnl" noProof="0" dirty="0">
                <a:hlinkClick r:id="rId2"/>
              </a:rPr>
              <a:t>https://www.databasestar.com/data-modeling-tools/</a:t>
            </a:r>
            <a:endParaRPr lang="es-ES_tradnl" noProof="0" dirty="0"/>
          </a:p>
          <a:p>
            <a:r>
              <a:rPr lang="es-ES_tradnl" noProof="0" dirty="0"/>
              <a:t>Ingeniería reversa.</a:t>
            </a:r>
          </a:p>
          <a:p>
            <a:r>
              <a:rPr lang="es-ES_tradnl" noProof="0" dirty="0"/>
              <a:t>Generación de DDL.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A6DFF-D305-C664-40A6-7A8D5F630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5558D-F6FA-C587-7991-9290BC9A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19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99327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9ED6A-4283-E08C-1828-2221B751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Sesión 1 – Motores de 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4B0EA-4383-3EFF-3C33-EBF3979DC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noProof="0" dirty="0"/>
              <a:t>2023-01-28</a:t>
            </a:r>
          </a:p>
        </p:txBody>
      </p:sp>
    </p:spTree>
    <p:extLst>
      <p:ext uri="{BB962C8B-B14F-4D97-AF65-F5344CB8AC3E}">
        <p14:creationId xmlns:p14="http://schemas.microsoft.com/office/powerpoint/2010/main" val="578571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Tipos de notación de 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noProof="0" dirty="0"/>
              <a:t>Basado en el trabajo de Peter Chen (Modelo entidad-relación).</a:t>
            </a:r>
          </a:p>
          <a:p>
            <a:r>
              <a:rPr lang="es-ES_tradnl" noProof="0" dirty="0"/>
              <a:t>Chen</a:t>
            </a:r>
          </a:p>
          <a:p>
            <a:r>
              <a:rPr lang="es-ES_tradnl" noProof="0" dirty="0" err="1"/>
              <a:t>Crow’s</a:t>
            </a:r>
            <a:r>
              <a:rPr lang="es-ES_tradnl" noProof="0" dirty="0"/>
              <a:t> </a:t>
            </a:r>
            <a:r>
              <a:rPr lang="es-ES_tradnl" noProof="0" dirty="0" err="1"/>
              <a:t>foot</a:t>
            </a:r>
            <a:endParaRPr lang="es-ES_tradnl" noProof="0" dirty="0"/>
          </a:p>
          <a:p>
            <a:r>
              <a:rPr lang="es-ES_tradnl" noProof="0" dirty="0"/>
              <a:t>Otros</a:t>
            </a:r>
          </a:p>
          <a:p>
            <a:pPr lvl="1"/>
            <a:r>
              <a:rPr lang="es-ES_tradnl" noProof="0" dirty="0"/>
              <a:t>Bachman</a:t>
            </a:r>
          </a:p>
          <a:p>
            <a:pPr lvl="1"/>
            <a:r>
              <a:rPr lang="es-ES_tradnl" noProof="0" dirty="0"/>
              <a:t>IDEF1X</a:t>
            </a:r>
          </a:p>
          <a:p>
            <a:pPr lvl="1"/>
            <a:r>
              <a:rPr lang="es-ES_tradnl" noProof="0" dirty="0"/>
              <a:t>Barker</a:t>
            </a:r>
          </a:p>
          <a:p>
            <a:pPr lvl="1"/>
            <a:r>
              <a:rPr lang="es-ES_tradnl" noProof="0" dirty="0"/>
              <a:t>Arrow</a:t>
            </a:r>
          </a:p>
          <a:p>
            <a:pPr lvl="1"/>
            <a:r>
              <a:rPr lang="es-ES_tradnl" noProof="0" dirty="0" err="1"/>
              <a:t>Merise</a:t>
            </a:r>
            <a:r>
              <a:rPr lang="es-ES_tradnl" noProof="0" dirty="0"/>
              <a:t> MCD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6375" y="5942568"/>
            <a:ext cx="653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drawio-app.com</a:t>
            </a:r>
            <a:r>
              <a:rPr lang="en-US" dirty="0"/>
              <a:t>/entity-relationship-diagrams-with-draw-</a:t>
            </a:r>
            <a:r>
              <a:rPr lang="en-US" dirty="0" err="1"/>
              <a:t>io</a:t>
            </a:r>
            <a:r>
              <a:rPr lang="en-US" dirty="0"/>
              <a:t>/</a:t>
            </a:r>
          </a:p>
        </p:txBody>
      </p:sp>
      <p:pic>
        <p:nvPicPr>
          <p:cNvPr id="7" name="Picture 4" descr="https://drawio-app.com/wp-content/uploads/2018/02/EntityRelationshipModel-HabitTrackerApp-Ch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933" y="2888781"/>
            <a:ext cx="3323104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drawio-app.com/wp-content/uploads/2018/02/EntityRelationshipModel-HabitTrackerApp-Styl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271" y="2888781"/>
            <a:ext cx="4105274" cy="236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A72FB-BD04-9B81-DFFA-08906704F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107BF-7729-C174-F9F1-607EA5F7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20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13192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Chen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86138" y="6343650"/>
            <a:ext cx="592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www.databasestar.com</a:t>
            </a:r>
            <a:r>
              <a:rPr lang="en-US" dirty="0"/>
              <a:t>/entity-relationship-diagram/</a:t>
            </a:r>
          </a:p>
        </p:txBody>
      </p:sp>
      <p:pic>
        <p:nvPicPr>
          <p:cNvPr id="6" name="Picture 2" descr="hen Notation Example E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185862"/>
            <a:ext cx="6719887" cy="494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en No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4" y="2257778"/>
            <a:ext cx="3882711" cy="38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172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 err="1"/>
              <a:t>Crow’s</a:t>
            </a:r>
            <a:r>
              <a:rPr lang="es-ES_tradnl" noProof="0" dirty="0"/>
              <a:t> </a:t>
            </a:r>
            <a:r>
              <a:rPr lang="es-ES_tradnl" noProof="0" dirty="0" err="1"/>
              <a:t>foot</a:t>
            </a:r>
            <a:endParaRPr lang="es-ES_tradnl" noProof="0" dirty="0"/>
          </a:p>
        </p:txBody>
      </p:sp>
      <p:sp>
        <p:nvSpPr>
          <p:cNvPr id="5" name="TextBox 4"/>
          <p:cNvSpPr txBox="1"/>
          <p:nvPr/>
        </p:nvSpPr>
        <p:spPr>
          <a:xfrm>
            <a:off x="3386138" y="6343650"/>
            <a:ext cx="592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www.databasestar.com</a:t>
            </a:r>
            <a:r>
              <a:rPr lang="en-US"/>
              <a:t>/entity-relationship-diagram/</a:t>
            </a:r>
          </a:p>
        </p:txBody>
      </p:sp>
      <p:pic>
        <p:nvPicPr>
          <p:cNvPr id="6" name="Picture 2" descr="rows Foo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4"/>
          <a:stretch/>
        </p:blipFill>
        <p:spPr bwMode="auto">
          <a:xfrm>
            <a:off x="1102704" y="2167467"/>
            <a:ext cx="2129936" cy="436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ow's Foot Examp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298" y="1228726"/>
            <a:ext cx="6858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644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Bachman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6138" y="6343650"/>
            <a:ext cx="592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www.databasestar.com</a:t>
            </a:r>
            <a:r>
              <a:rPr lang="en-US"/>
              <a:t>/entity-relationship-diagram/</a:t>
            </a:r>
          </a:p>
        </p:txBody>
      </p:sp>
      <p:pic>
        <p:nvPicPr>
          <p:cNvPr id="6" name="Picture 2" descr="achman ER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0" b="5649"/>
          <a:stretch/>
        </p:blipFill>
        <p:spPr bwMode="auto">
          <a:xfrm>
            <a:off x="496144" y="1952272"/>
            <a:ext cx="3863308" cy="439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chman Example E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508" y="985043"/>
            <a:ext cx="7248525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499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IDEF1X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6138" y="6343650"/>
            <a:ext cx="592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www.databasestar.com</a:t>
            </a:r>
            <a:r>
              <a:rPr lang="en-US"/>
              <a:t>/entity-relationship-diagram/</a:t>
            </a:r>
          </a:p>
        </p:txBody>
      </p:sp>
      <p:pic>
        <p:nvPicPr>
          <p:cNvPr id="6" name="Picture 2" descr="DE1FX Not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2"/>
          <a:stretch/>
        </p:blipFill>
        <p:spPr bwMode="auto">
          <a:xfrm>
            <a:off x="285750" y="1998132"/>
            <a:ext cx="5334000" cy="336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E1FX Example E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961" y="946944"/>
            <a:ext cx="6469077" cy="442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247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Barker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86138" y="6343650"/>
            <a:ext cx="592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www.databasestar.com</a:t>
            </a:r>
            <a:r>
              <a:rPr lang="en-US"/>
              <a:t>/entity-relationship-diagram/</a:t>
            </a:r>
          </a:p>
        </p:txBody>
      </p:sp>
      <p:pic>
        <p:nvPicPr>
          <p:cNvPr id="6" name="Picture 2" descr="arker ERD Not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" t="7873" r="5620"/>
          <a:stretch/>
        </p:blipFill>
        <p:spPr bwMode="auto">
          <a:xfrm>
            <a:off x="316090" y="2065865"/>
            <a:ext cx="4899378" cy="359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rker Example E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75" y="961231"/>
            <a:ext cx="7248525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95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Arrow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0" y="6186481"/>
            <a:ext cx="489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www.vertabelo.com</a:t>
            </a:r>
            <a:r>
              <a:rPr lang="en-US" dirty="0"/>
              <a:t>/blog/arrow-notation/</a:t>
            </a:r>
          </a:p>
        </p:txBody>
      </p:sp>
      <p:pic>
        <p:nvPicPr>
          <p:cNvPr id="6" name="Picture 2" descr="rrow notation - entity and relationsh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752" y="1690687"/>
            <a:ext cx="4090179" cy="420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ook-and-chapter schema presented in the Arrow no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3" y="1921669"/>
            <a:ext cx="23717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52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 err="1"/>
              <a:t>Merise</a:t>
            </a:r>
            <a:r>
              <a:rPr lang="es-ES_tradnl" noProof="0" dirty="0"/>
              <a:t> - MCD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0" y="6257925"/>
            <a:ext cx="678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ineumann.developpez.com</a:t>
            </a:r>
            <a:r>
              <a:rPr lang="en-US" dirty="0"/>
              <a:t>/</a:t>
            </a:r>
            <a:r>
              <a:rPr lang="en-US" dirty="0" err="1"/>
              <a:t>tutoriels</a:t>
            </a:r>
            <a:r>
              <a:rPr lang="en-US" dirty="0"/>
              <a:t>/</a:t>
            </a:r>
            <a:r>
              <a:rPr lang="en-US" dirty="0" err="1"/>
              <a:t>merise</a:t>
            </a:r>
            <a:r>
              <a:rPr lang="en-US" dirty="0"/>
              <a:t>/initiation-</a:t>
            </a:r>
            <a:r>
              <a:rPr lang="en-US" dirty="0" err="1"/>
              <a:t>merise</a:t>
            </a:r>
            <a:r>
              <a:rPr lang="en-US" dirty="0"/>
              <a:t>/</a:t>
            </a:r>
          </a:p>
        </p:txBody>
      </p:sp>
      <p:pic>
        <p:nvPicPr>
          <p:cNvPr id="6" name="Picture 6" descr="mage non disponi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571" y="776288"/>
            <a:ext cx="531495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age non disponi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91" y="2928938"/>
            <a:ext cx="5166371" cy="245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621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Normalización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¿En qué consiste?</a:t>
            </a:r>
          </a:p>
          <a:p>
            <a:r>
              <a:rPr lang="es-ES_tradnl" noProof="0" dirty="0"/>
              <a:t>¿Para qué sirve?</a:t>
            </a:r>
          </a:p>
          <a:p>
            <a:r>
              <a:rPr lang="es-ES_tradnl" noProof="0" dirty="0"/>
              <a:t>¿Qué beneficios trae para el DBMS?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31C68-0998-BB23-75D4-0B9BC145D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A51DD-8D21-B310-EA1C-0959ED972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28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12506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Buenas prácticas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Evitar referencias circulares en el modelo.</a:t>
            </a:r>
          </a:p>
          <a:p>
            <a:r>
              <a:rPr lang="es-ES_tradnl" noProof="0" dirty="0"/>
              <a:t>Tener una capa lógica con vistas, con los </a:t>
            </a:r>
            <a:r>
              <a:rPr lang="es-ES_tradnl" noProof="0" dirty="0" err="1"/>
              <a:t>joins</a:t>
            </a:r>
            <a:r>
              <a:rPr lang="es-ES_tradnl" noProof="0" dirty="0"/>
              <a:t> de los </a:t>
            </a:r>
            <a:r>
              <a:rPr lang="es-ES_tradnl" noProof="0" dirty="0" err="1"/>
              <a:t>queries</a:t>
            </a:r>
            <a:r>
              <a:rPr lang="es-ES_tradnl" noProof="0" dirty="0"/>
              <a:t> 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A7381-4494-40C0-F77F-8F11ED189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9A2B5-2FF4-E573-6BA0-0804F4F45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29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46915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¿Qué es una base de datos? DB</a:t>
            </a:r>
          </a:p>
        </p:txBody>
      </p:sp>
      <p:sp>
        <p:nvSpPr>
          <p:cNvPr id="4" name="Can 3"/>
          <p:cNvSpPr/>
          <p:nvPr/>
        </p:nvSpPr>
        <p:spPr>
          <a:xfrm>
            <a:off x="7432432" y="2250831"/>
            <a:ext cx="2227384" cy="2426677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52A75-6C5A-831C-5BA2-772FA9D6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04BAA-AE5D-0D81-CC51-6A410A9E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16523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Análisis de desempeño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Benchmarking</a:t>
            </a:r>
          </a:p>
          <a:p>
            <a:r>
              <a:rPr lang="es-ES_tradnl" noProof="0" dirty="0"/>
              <a:t>TPC</a:t>
            </a:r>
          </a:p>
          <a:p>
            <a:pPr lvl="1"/>
            <a:r>
              <a:rPr lang="es-ES_tradnl" noProof="0" dirty="0"/>
              <a:t>TPC-C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966821-E097-1B47-E52C-3CDB55618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3F13C-7A13-9C30-6D73-FE0BA83F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30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5983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Referencias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C.J. Date. </a:t>
            </a:r>
            <a:r>
              <a:rPr lang="es-ES_tradnl" noProof="0" dirty="0" err="1"/>
              <a:t>Relational</a:t>
            </a:r>
            <a:r>
              <a:rPr lang="es-ES_tradnl" noProof="0" dirty="0"/>
              <a:t> </a:t>
            </a:r>
            <a:r>
              <a:rPr lang="es-ES_tradnl" noProof="0" dirty="0" err="1"/>
              <a:t>Theory</a:t>
            </a:r>
            <a:r>
              <a:rPr lang="es-ES_tradnl" noProof="0" dirty="0"/>
              <a:t> </a:t>
            </a:r>
            <a:r>
              <a:rPr lang="es-ES_tradnl" noProof="0" dirty="0" err="1"/>
              <a:t>for</a:t>
            </a:r>
            <a:r>
              <a:rPr lang="es-ES_tradnl" noProof="0" dirty="0"/>
              <a:t> </a:t>
            </a:r>
            <a:r>
              <a:rPr lang="es-ES_tradnl" noProof="0" dirty="0" err="1"/>
              <a:t>Computer</a:t>
            </a:r>
            <a:r>
              <a:rPr lang="es-ES_tradnl" noProof="0" dirty="0"/>
              <a:t> </a:t>
            </a:r>
            <a:r>
              <a:rPr lang="es-ES_tradnl" noProof="0" dirty="0" err="1"/>
              <a:t>Professionals</a:t>
            </a:r>
            <a:r>
              <a:rPr lang="es-ES_tradnl" noProof="0" dirty="0"/>
              <a:t>. 2013 - https://</a:t>
            </a:r>
            <a:r>
              <a:rPr lang="es-ES_tradnl" noProof="0" dirty="0" err="1"/>
              <a:t>www.youtube.com</a:t>
            </a:r>
            <a:r>
              <a:rPr lang="es-ES_tradnl" noProof="0" dirty="0"/>
              <a:t>/</a:t>
            </a:r>
            <a:r>
              <a:rPr lang="es-ES_tradnl" noProof="0" dirty="0" err="1"/>
              <a:t>watch?v</a:t>
            </a:r>
            <a:r>
              <a:rPr lang="es-ES_tradnl" noProof="0" dirty="0"/>
              <a:t>=qx0F7TfA8CI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74622-6296-807B-021D-D731851D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B7CED-D51B-A27A-EDF0-240770AF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31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93970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FD90-964E-9878-DD9B-1C1B851A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Sesión 2 – </a:t>
            </a:r>
            <a:r>
              <a:rPr lang="es-ES_tradnl" noProof="0" dirty="0" err="1"/>
              <a:t>Comunicaci</a:t>
            </a:r>
            <a:r>
              <a:rPr lang="es-ES_tradnl" dirty="0" err="1"/>
              <a:t>ón</a:t>
            </a:r>
            <a:r>
              <a:rPr lang="es-ES_tradnl" dirty="0"/>
              <a:t> y SQL</a:t>
            </a:r>
            <a:endParaRPr lang="es-ES_tradnl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893DA-F078-823D-C592-2454FB997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noProof="0" dirty="0"/>
              <a:t>2023-02-04</a:t>
            </a:r>
          </a:p>
        </p:txBody>
      </p:sp>
    </p:spTree>
    <p:extLst>
      <p:ext uri="{BB962C8B-B14F-4D97-AF65-F5344CB8AC3E}">
        <p14:creationId xmlns:p14="http://schemas.microsoft.com/office/powerpoint/2010/main" val="2972006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Conectividad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¿Cómo acceder a una base de datos?</a:t>
            </a:r>
          </a:p>
          <a:p>
            <a:pPr marL="228600" lvl="1">
              <a:spcBef>
                <a:spcPts val="1000"/>
              </a:spcBef>
            </a:pPr>
            <a:r>
              <a:rPr lang="es-ES_tradnl" sz="2800" noProof="0" dirty="0"/>
              <a:t>¿Qué elementos se necesitan para establecer conexión?</a:t>
            </a:r>
          </a:p>
          <a:p>
            <a:r>
              <a:rPr lang="es-ES_tradnl" noProof="0" dirty="0"/>
              <a:t>¿Desde dónde se puede acceder?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82E12-8832-B7B5-1644-72D28D73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88A9F-5E68-C392-8565-6A857877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33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7551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Componentes para conexión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noProof="0" dirty="0"/>
              <a:t>Servidor.</a:t>
            </a:r>
          </a:p>
          <a:p>
            <a:pPr lvl="1"/>
            <a:r>
              <a:rPr lang="es-ES_tradnl" noProof="0" dirty="0"/>
              <a:t>IP o nombre (FQDN).</a:t>
            </a:r>
          </a:p>
          <a:p>
            <a:r>
              <a:rPr lang="es-ES_tradnl" noProof="0" dirty="0"/>
              <a:t>Protocolo usado.</a:t>
            </a:r>
          </a:p>
          <a:p>
            <a:pPr lvl="1"/>
            <a:r>
              <a:rPr lang="es-ES_tradnl" noProof="0" dirty="0"/>
              <a:t>Puerto de escucha (TCPIP normalmente)</a:t>
            </a:r>
          </a:p>
          <a:p>
            <a:r>
              <a:rPr lang="es-ES_tradnl" noProof="0" dirty="0"/>
              <a:t>Credenciales.</a:t>
            </a:r>
          </a:p>
          <a:p>
            <a:pPr lvl="1"/>
            <a:r>
              <a:rPr lang="es-ES_tradnl" noProof="0" dirty="0"/>
              <a:t>Se verá más adelante.</a:t>
            </a:r>
          </a:p>
          <a:p>
            <a:r>
              <a:rPr lang="es-ES_tradnl" noProof="0" dirty="0"/>
              <a:t>Driver o mecanismo (Siguiente diapositiva).</a:t>
            </a:r>
          </a:p>
          <a:p>
            <a:r>
              <a:rPr lang="es-ES_tradnl" noProof="0" dirty="0"/>
              <a:t>Nombre o identificación de la base de datos.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55EE7-A8BE-B331-B3EB-2C46E9A3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51747-2BBA-3781-C9A4-966663C9A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34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736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Estándar de acceso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ODBC.</a:t>
            </a:r>
          </a:p>
          <a:p>
            <a:pPr lvl="1"/>
            <a:r>
              <a:rPr lang="es-ES_tradnl" noProof="0" dirty="0"/>
              <a:t>CLI.</a:t>
            </a:r>
          </a:p>
          <a:p>
            <a:r>
              <a:rPr lang="es-ES_tradnl" noProof="0" dirty="0"/>
              <a:t>JDBC.</a:t>
            </a:r>
          </a:p>
          <a:p>
            <a:r>
              <a:rPr lang="es-ES_tradnl" noProof="0" dirty="0"/>
              <a:t>Propietario.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750" y="2454442"/>
            <a:ext cx="6193450" cy="3933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3854" y="6387602"/>
            <a:ext cx="2098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Tomado</a:t>
            </a:r>
            <a:r>
              <a:rPr lang="en-US" dirty="0"/>
              <a:t> de </a:t>
            </a:r>
            <a:r>
              <a:rPr lang="en-US" dirty="0" err="1"/>
              <a:t>ibm.com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DA164-0DE3-BA5F-581A-D77F88D7A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76B51-4A3A-FB6F-DE8E-DFD0009F5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35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50416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589143" y="287841"/>
            <a:ext cx="6719846" cy="33519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/>
              <a:t>Clients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715864" y="2254325"/>
            <a:ext cx="4619390" cy="1105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ODBC / JDBC / CLI</a:t>
            </a:r>
          </a:p>
        </p:txBody>
      </p:sp>
      <p:sp>
        <p:nvSpPr>
          <p:cNvPr id="4" name="Rectangle 3"/>
          <p:cNvSpPr/>
          <p:nvPr/>
        </p:nvSpPr>
        <p:spPr>
          <a:xfrm>
            <a:off x="2812188" y="3951326"/>
            <a:ext cx="5930537" cy="2607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n 2"/>
          <p:cNvSpPr/>
          <p:nvPr/>
        </p:nvSpPr>
        <p:spPr>
          <a:xfrm>
            <a:off x="4986337" y="4933759"/>
            <a:ext cx="2162719" cy="1399033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15865" y="1502402"/>
            <a:ext cx="4619390" cy="7398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41558" y="1519275"/>
            <a:ext cx="557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java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52570" y="1703941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ruby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3513" y="148160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7884" y="175085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42178" y="1784293"/>
            <a:ext cx="1015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C# (</a:t>
            </a:r>
            <a:r>
              <a:rPr lang="en-US" dirty="0" err="1"/>
              <a:t>.Net</a:t>
            </a:r>
            <a:r>
              <a:rPr lang="en-US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88493" y="1481603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43453" y="1755126"/>
            <a:ext cx="41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56523" y="156619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python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15864" y="1457974"/>
            <a:ext cx="69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cobol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85103" y="1794151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php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571023" y="2672245"/>
            <a:ext cx="1677410" cy="687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Consola</a:t>
            </a:r>
            <a:endParaRPr lang="en-US" dirty="0"/>
          </a:p>
        </p:txBody>
      </p:sp>
      <p:sp>
        <p:nvSpPr>
          <p:cNvPr id="23" name="Down Arrow 22"/>
          <p:cNvSpPr/>
          <p:nvPr/>
        </p:nvSpPr>
        <p:spPr>
          <a:xfrm>
            <a:off x="5605325" y="3712084"/>
            <a:ext cx="752216" cy="122167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53130" y="4130515"/>
            <a:ext cx="1614096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>
                <a:ln/>
                <a:solidFill>
                  <a:schemeClr val="accent4"/>
                </a:solidFill>
              </a:rPr>
              <a:t>Authentication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17280" y="223853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Sql</a:t>
            </a:r>
            <a:r>
              <a:rPr lang="en-US" dirty="0"/>
              <a:t>*plus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518201" y="225432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db2clp</a:t>
            </a:r>
          </a:p>
        </p:txBody>
      </p:sp>
      <p:sp>
        <p:nvSpPr>
          <p:cNvPr id="27" name="Smiley Face 26"/>
          <p:cNvSpPr/>
          <p:nvPr/>
        </p:nvSpPr>
        <p:spPr>
          <a:xfrm>
            <a:off x="6706127" y="5793804"/>
            <a:ext cx="320277" cy="319532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miley Face 27"/>
          <p:cNvSpPr/>
          <p:nvPr/>
        </p:nvSpPr>
        <p:spPr>
          <a:xfrm>
            <a:off x="8312496" y="6171503"/>
            <a:ext cx="320277" cy="32258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603513" y="287841"/>
            <a:ext cx="2879570" cy="1202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Servidor</a:t>
            </a:r>
            <a:r>
              <a:rPr lang="en-US" dirty="0"/>
              <a:t> de apps</a:t>
            </a:r>
          </a:p>
          <a:p>
            <a:pPr algn="ctr"/>
            <a:r>
              <a:rPr lang="en-US" dirty="0"/>
              <a:t>Pool de </a:t>
            </a:r>
            <a:r>
              <a:rPr lang="en-US" dirty="0" err="1"/>
              <a:t>conexiones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812188" y="396922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Server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64778" y="5448609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DBMS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A82B64E-A5BB-1C96-F5FF-F397B654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ACC5-580A-406C-9362-EA1B95EDA8C1}" type="slidenum">
              <a:rPr lang="es-CO" smtClean="0"/>
              <a:t>36</a:t>
            </a:fld>
            <a:endParaRPr lang="es-CO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DD640E6-27C0-A7B7-2C0E-881AEDB7A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SGBD 2023</a:t>
            </a:r>
          </a:p>
        </p:txBody>
      </p:sp>
    </p:spTree>
    <p:extLst>
      <p:ext uri="{BB962C8B-B14F-4D97-AF65-F5344CB8AC3E}">
        <p14:creationId xmlns:p14="http://schemas.microsoft.com/office/powerpoint/2010/main" val="2069080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Del lado del servidor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noProof="0" dirty="0"/>
              <a:t>¿Cómo identificar en qué puerto escucha un DBMS?</a:t>
            </a:r>
          </a:p>
          <a:p>
            <a:r>
              <a:rPr lang="es-ES_tradnl" noProof="0" dirty="0"/>
              <a:t>Reservar puerto</a:t>
            </a:r>
          </a:p>
          <a:p>
            <a:pPr lvl="1"/>
            <a:r>
              <a:rPr lang="es-ES_tradnl" noProof="0" dirty="0"/>
              <a:t>/</a:t>
            </a:r>
            <a:r>
              <a:rPr lang="es-ES_tradnl" noProof="0" dirty="0" err="1"/>
              <a:t>etc</a:t>
            </a:r>
            <a:r>
              <a:rPr lang="es-ES_tradnl" noProof="0" dirty="0"/>
              <a:t>/</a:t>
            </a:r>
            <a:r>
              <a:rPr lang="es-ES_tradnl" noProof="0" dirty="0" err="1"/>
              <a:t>services</a:t>
            </a:r>
            <a:endParaRPr lang="es-ES_tradnl" noProof="0" dirty="0"/>
          </a:p>
          <a:p>
            <a:r>
              <a:rPr lang="es-ES_tradnl" noProof="0" dirty="0"/>
              <a:t>Permisos en el firewall.</a:t>
            </a:r>
          </a:p>
          <a:p>
            <a:pPr lvl="1"/>
            <a:r>
              <a:rPr lang="es-ES_tradnl" noProof="0" dirty="0"/>
              <a:t>¿Cómo validar que hay reglas de firewall abiertas?</a:t>
            </a:r>
          </a:p>
          <a:p>
            <a:pPr lvl="1"/>
            <a:r>
              <a:rPr lang="es-ES_tradnl" noProof="0" dirty="0"/>
              <a:t>Si aún el puerto no está escuchando.</a:t>
            </a:r>
          </a:p>
          <a:p>
            <a:r>
              <a:rPr lang="es-ES_tradnl" noProof="0" dirty="0"/>
              <a:t>Lo que se conecta a la base de datos es el cliente.</a:t>
            </a:r>
          </a:p>
          <a:p>
            <a:r>
              <a:rPr lang="es-ES_tradnl" noProof="0" dirty="0"/>
              <a:t>Componente del lado del servidor.</a:t>
            </a:r>
          </a:p>
          <a:p>
            <a:pPr lvl="1"/>
            <a:r>
              <a:rPr lang="es-ES_tradnl" noProof="0" dirty="0"/>
              <a:t>Agente, </a:t>
            </a:r>
            <a:r>
              <a:rPr lang="es-ES_tradnl" noProof="0" dirty="0" err="1"/>
              <a:t>worker</a:t>
            </a:r>
            <a:endParaRPr lang="es-ES_tradnl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BB202-7712-AA99-319F-1BA9D88E0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44D39-4928-256A-9C81-10393419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37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5534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Pool de conexiones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noProof="0" dirty="0"/>
              <a:t>Costo y demora de establecer conexión.</a:t>
            </a:r>
          </a:p>
          <a:p>
            <a:r>
              <a:rPr lang="es-ES_tradnl" noProof="0" dirty="0"/>
              <a:t>Servidor de aplicaciones (</a:t>
            </a:r>
            <a:r>
              <a:rPr lang="es-ES_tradnl" noProof="0" dirty="0" err="1"/>
              <a:t>Jboss</a:t>
            </a:r>
            <a:r>
              <a:rPr lang="es-ES_tradnl" noProof="0" dirty="0"/>
              <a:t>, WebSphere, Tomcat, WebLogic, </a:t>
            </a:r>
            <a:r>
              <a:rPr lang="es-ES_tradnl" noProof="0" dirty="0" err="1"/>
              <a:t>GlassFish</a:t>
            </a:r>
            <a:r>
              <a:rPr lang="es-ES_tradnl" noProof="0" dirty="0"/>
              <a:t>)</a:t>
            </a:r>
          </a:p>
          <a:p>
            <a:r>
              <a:rPr lang="es-ES_tradnl" noProof="0" dirty="0"/>
              <a:t>Mejor gestión de conexiones.</a:t>
            </a:r>
          </a:p>
          <a:p>
            <a:pPr lvl="1"/>
            <a:r>
              <a:rPr lang="es-ES_tradnl" noProof="0" dirty="0"/>
              <a:t>Reutilización de conexiones.</a:t>
            </a:r>
          </a:p>
          <a:p>
            <a:pPr lvl="2"/>
            <a:r>
              <a:rPr lang="es-ES_tradnl" noProof="0" dirty="0"/>
              <a:t>Cerrar objetos (</a:t>
            </a:r>
            <a:r>
              <a:rPr lang="es-ES_tradnl" noProof="0" dirty="0" err="1"/>
              <a:t>resultSet</a:t>
            </a:r>
            <a:r>
              <a:rPr lang="es-ES_tradnl" noProof="0" dirty="0"/>
              <a:t>).</a:t>
            </a:r>
          </a:p>
          <a:p>
            <a:pPr lvl="1"/>
            <a:r>
              <a:rPr lang="es-ES_tradnl" noProof="0" dirty="0"/>
              <a:t>Conexiones olvidadas.</a:t>
            </a:r>
          </a:p>
          <a:p>
            <a:pPr lvl="1"/>
            <a:r>
              <a:rPr lang="es-ES_tradnl" noProof="0" dirty="0"/>
              <a:t>Consumo de memoria.</a:t>
            </a:r>
          </a:p>
          <a:p>
            <a:r>
              <a:rPr lang="es-ES_tradnl" noProof="0" dirty="0"/>
              <a:t>Problemáticas</a:t>
            </a:r>
          </a:p>
          <a:p>
            <a:pPr lvl="1"/>
            <a:r>
              <a:rPr lang="es-ES_tradnl" noProof="0" dirty="0"/>
              <a:t>Exceso de conexiones, conexiones olvidadas, consumo de memoria.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2937D-ACCD-EBF6-684C-B13869B70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4791DB-C9A4-41D6-DB4F-6BB79C17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38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49077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Aplicaciones stand alone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No tienen pool de conexiones.</a:t>
            </a:r>
          </a:p>
          <a:p>
            <a:r>
              <a:rPr lang="es-ES_tradnl" noProof="0" dirty="0"/>
              <a:t>Demora en responder.</a:t>
            </a:r>
          </a:p>
          <a:p>
            <a:endParaRPr lang="es-ES_tradnl" noProof="0" dirty="0"/>
          </a:p>
          <a:p>
            <a:r>
              <a:rPr lang="es-ES_tradnl" noProof="0" dirty="0"/>
              <a:t>Problemática de la “primera conexión a la DB”.</a:t>
            </a:r>
          </a:p>
          <a:p>
            <a:pPr lvl="1"/>
            <a:r>
              <a:rPr lang="es-ES_tradnl" noProof="0" dirty="0" err="1"/>
              <a:t>Db</a:t>
            </a:r>
            <a:r>
              <a:rPr lang="es-ES_tradnl" noProof="0" dirty="0"/>
              <a:t> no activa.</a:t>
            </a:r>
          </a:p>
          <a:p>
            <a:pPr lvl="1"/>
            <a:r>
              <a:rPr lang="es-ES_tradnl" noProof="0" dirty="0"/>
              <a:t>Reserva de memoria.</a:t>
            </a:r>
          </a:p>
          <a:p>
            <a:pPr lvl="1"/>
            <a:r>
              <a:rPr lang="es-ES_tradnl" noProof="0" dirty="0"/>
              <a:t>Activación de procesos.</a:t>
            </a:r>
          </a:p>
          <a:p>
            <a:r>
              <a:rPr lang="es-ES_tradnl" noProof="0" dirty="0"/>
              <a:t>Pensar en un bus, y cada conexión es un pasajero.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4A5BE7-54D7-671D-C96A-9ABFA47AE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61339-5EC3-D442-17D7-D0A3811FE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39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7889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433457" y="2090057"/>
            <a:ext cx="4211097" cy="3044650"/>
          </a:xfrm>
          <a:prstGeom prst="rect">
            <a:avLst/>
          </a:prstGeom>
          <a:solidFill>
            <a:srgbClr val="FF0002">
              <a:alpha val="41176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¿Qué es una base de datos? DB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5237651"/>
            <a:ext cx="10515600" cy="939312"/>
          </a:xfrm>
        </p:spPr>
        <p:txBody>
          <a:bodyPr/>
          <a:lstStyle/>
          <a:p>
            <a:r>
              <a:rPr lang="es-ES_tradnl" noProof="0" dirty="0"/>
              <a:t>¿Qué es un sistema de gestión (motor) de base de datos? SGDB - DBMS</a:t>
            </a:r>
          </a:p>
        </p:txBody>
      </p:sp>
      <p:sp>
        <p:nvSpPr>
          <p:cNvPr id="4" name="Can 3"/>
          <p:cNvSpPr/>
          <p:nvPr/>
        </p:nvSpPr>
        <p:spPr>
          <a:xfrm>
            <a:off x="7432432" y="2250831"/>
            <a:ext cx="2227384" cy="2426677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B082F0-C826-11CA-FB82-8B56EB17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4DA6F-B85F-A67B-6997-6FE50CD4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44253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995970" y="1331089"/>
            <a:ext cx="8143454" cy="5001703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779818" y="318655"/>
            <a:ext cx="3131127" cy="5541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Clientes</a:t>
            </a:r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>
            <a:off x="6109855" y="1025236"/>
            <a:ext cx="568036" cy="18010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ECD1D4-F9E0-9F3E-C44C-9BE58D96500A}"/>
              </a:ext>
            </a:extLst>
          </p:cNvPr>
          <p:cNvSpPr/>
          <p:nvPr/>
        </p:nvSpPr>
        <p:spPr>
          <a:xfrm>
            <a:off x="2670679" y="2835797"/>
            <a:ext cx="1240637" cy="1058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comm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2C84B5-62D5-C095-848A-9840501BC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ACC5-580A-406C-9362-EA1B95EDA8C1}" type="slidenum">
              <a:rPr lang="es-CO" smtClean="0"/>
              <a:t>40</a:t>
            </a:fld>
            <a:endParaRPr lang="es-C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3B1611-535D-F8C7-6BE0-11F0E6F3D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SGBD 2023</a:t>
            </a:r>
          </a:p>
        </p:txBody>
      </p:sp>
    </p:spTree>
    <p:extLst>
      <p:ext uri="{BB962C8B-B14F-4D97-AF65-F5344CB8AC3E}">
        <p14:creationId xmlns:p14="http://schemas.microsoft.com/office/powerpoint/2010/main" val="817222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Lenguajes de consulta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¿Cuáles conocen?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BAEB0-AC11-0B60-E18E-81B3A1E7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06D33-F6B3-7D43-1F8A-8F1D6C5D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41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209452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Lenguajes</a:t>
            </a:r>
            <a:r>
              <a:rPr lang="en-US" dirty="0"/>
              <a:t> de </a:t>
            </a:r>
            <a:r>
              <a:rPr lang="en-US" dirty="0" err="1"/>
              <a:t>consultas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SQL.</a:t>
            </a:r>
          </a:p>
          <a:p>
            <a:r>
              <a:rPr lang="en-US" dirty="0" err="1"/>
              <a:t>xQuery</a:t>
            </a:r>
            <a:r>
              <a:rPr lang="en-US" dirty="0"/>
              <a:t> – SQL:2006.</a:t>
            </a:r>
          </a:p>
          <a:p>
            <a:r>
              <a:rPr lang="en-US" dirty="0" err="1"/>
              <a:t>xPath</a:t>
            </a:r>
            <a:r>
              <a:rPr lang="en-US" dirty="0"/>
              <a:t>.</a:t>
            </a:r>
          </a:p>
          <a:p>
            <a:r>
              <a:rPr lang="en-US" dirty="0"/>
              <a:t>FLWOR.</a:t>
            </a:r>
          </a:p>
          <a:p>
            <a:r>
              <a:rPr lang="en-US" dirty="0"/>
              <a:t>SPARQL.</a:t>
            </a:r>
          </a:p>
          <a:p>
            <a:r>
              <a:rPr lang="en-US" dirty="0"/>
              <a:t>Gremlin.</a:t>
            </a:r>
          </a:p>
          <a:p>
            <a:r>
              <a:rPr lang="en-US" dirty="0"/>
              <a:t>GQL.</a:t>
            </a:r>
          </a:p>
        </p:txBody>
      </p:sp>
      <p:pic>
        <p:nvPicPr>
          <p:cNvPr id="1026" name="Picture 2" descr="http://cygri.github.io/rdf-logos/png/sparql-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231" y="1448135"/>
            <a:ext cx="1187115" cy="118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82253" y="5486400"/>
            <a:ext cx="5533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cygri.github.io</a:t>
            </a:r>
            <a:r>
              <a:rPr lang="en-US" dirty="0"/>
              <a:t>/</a:t>
            </a:r>
            <a:r>
              <a:rPr lang="en-US" dirty="0" err="1"/>
              <a:t>rdf</a:t>
            </a:r>
            <a:r>
              <a:rPr lang="en-US" dirty="0"/>
              <a:t>-logos/</a:t>
            </a:r>
            <a:r>
              <a:rPr lang="en-US" dirty="0" err="1"/>
              <a:t>png</a:t>
            </a:r>
            <a:r>
              <a:rPr lang="en-US" dirty="0"/>
              <a:t>/sparql-256.png</a:t>
            </a:r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/wiki/Gremlin_(</a:t>
            </a:r>
            <a:r>
              <a:rPr lang="en-US" dirty="0" err="1"/>
              <a:t>query_language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1028" name="Picture 4" descr="remlin (programming language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038" y="3313447"/>
            <a:ext cx="2095500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76289-95CC-1DC8-8531-BB2014C65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1B5D-25D4-8C73-16DA-343BDD13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42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65074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SQL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noProof="0" dirty="0"/>
              <a:t>Es un estándar.</a:t>
            </a:r>
          </a:p>
          <a:p>
            <a:r>
              <a:rPr lang="es-ES_tradnl" noProof="0" dirty="0"/>
              <a:t>ANSI, ISO.</a:t>
            </a:r>
          </a:p>
          <a:p>
            <a:r>
              <a:rPr lang="es-ES_tradnl" noProof="0" dirty="0"/>
              <a:t>SQL.</a:t>
            </a:r>
          </a:p>
          <a:p>
            <a:pPr lvl="1"/>
            <a:r>
              <a:rPr lang="es-ES_tradnl" noProof="0" dirty="0"/>
              <a:t>ISO/IEC 9075-4.</a:t>
            </a:r>
          </a:p>
          <a:p>
            <a:pPr lvl="1"/>
            <a:r>
              <a:rPr lang="es-ES_tradnl" noProof="0" dirty="0"/>
              <a:t>SQL-87, SQL-89, SQL-92, SQL:1999, SQL:2003, SQL:2008, SQL:2011, SQL:2016, SQL:2019, SQL:2020.</a:t>
            </a:r>
          </a:p>
          <a:p>
            <a:pPr lvl="1"/>
            <a:r>
              <a:rPr lang="es-ES_tradnl" noProof="0" dirty="0"/>
              <a:t>“</a:t>
            </a:r>
            <a:r>
              <a:rPr lang="es-ES_tradnl" noProof="0" dirty="0" err="1"/>
              <a:t>Relational</a:t>
            </a:r>
            <a:r>
              <a:rPr lang="es-ES_tradnl" noProof="0" dirty="0"/>
              <a:t> SQL </a:t>
            </a:r>
            <a:r>
              <a:rPr lang="es-ES_tradnl" noProof="0" dirty="0" err="1"/>
              <a:t>is</a:t>
            </a:r>
            <a:r>
              <a:rPr lang="es-ES_tradnl" noProof="0" dirty="0"/>
              <a:t> </a:t>
            </a:r>
            <a:r>
              <a:rPr lang="es-ES_tradnl" noProof="0" dirty="0" err="1"/>
              <a:t>only</a:t>
            </a:r>
            <a:r>
              <a:rPr lang="es-ES_tradnl" noProof="0" dirty="0"/>
              <a:t> </a:t>
            </a:r>
            <a:r>
              <a:rPr lang="es-ES_tradnl" noProof="0" dirty="0" err="1"/>
              <a:t>about</a:t>
            </a:r>
            <a:r>
              <a:rPr lang="es-ES_tradnl" noProof="0" dirty="0"/>
              <a:t> 20% </a:t>
            </a:r>
            <a:r>
              <a:rPr lang="es-ES_tradnl" noProof="0" dirty="0" err="1"/>
              <a:t>of</a:t>
            </a:r>
            <a:r>
              <a:rPr lang="es-ES_tradnl" noProof="0" dirty="0"/>
              <a:t> </a:t>
            </a:r>
            <a:r>
              <a:rPr lang="es-ES_tradnl" noProof="0" dirty="0" err="1"/>
              <a:t>modern</a:t>
            </a:r>
            <a:r>
              <a:rPr lang="es-ES_tradnl" noProof="0" dirty="0"/>
              <a:t> SQL.”</a:t>
            </a:r>
          </a:p>
          <a:p>
            <a:r>
              <a:rPr lang="es-ES_tradnl" noProof="0" dirty="0"/>
              <a:t>Estándar entre diferentes motores de bases de datos.</a:t>
            </a:r>
          </a:p>
          <a:p>
            <a:pPr lvl="1"/>
            <a:r>
              <a:rPr lang="es-ES_tradnl" noProof="0" dirty="0"/>
              <a:t>Esto puede considerarse como la parte lógica de la base de datos.</a:t>
            </a:r>
          </a:p>
          <a:p>
            <a:r>
              <a:rPr lang="es-ES_tradnl" noProof="0" dirty="0"/>
              <a:t>¿Qué elementos conocen de este lenguaje?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38674" y="5942568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https://modern-</a:t>
            </a:r>
            <a:r>
              <a:rPr lang="en-US" dirty="0" err="1"/>
              <a:t>sql.com</a:t>
            </a:r>
            <a:r>
              <a:rPr lang="en-US" dirty="0"/>
              <a:t>/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B9EBE-FAA1-087A-3315-B80D8707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CAB40-6F9C-1E91-8BED-62B84509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43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5982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latinLnBrk="0" hangingPunct="1"/>
            <a:r>
              <a:rPr lang="es-ES_tradnl" sz="28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Tipos de datos.</a:t>
            </a:r>
          </a:p>
          <a:p>
            <a:pPr lvl="1"/>
            <a:r>
              <a:rPr lang="es-ES_tradnl" sz="2400" noProof="0" dirty="0" err="1"/>
              <a:t>Char</a:t>
            </a:r>
            <a:r>
              <a:rPr lang="es-ES_tradnl" sz="2400" noProof="0" dirty="0"/>
              <a:t>, </a:t>
            </a:r>
            <a:r>
              <a:rPr lang="es-ES_tradnl" sz="2400" noProof="0" dirty="0" err="1"/>
              <a:t>varchar</a:t>
            </a:r>
            <a:r>
              <a:rPr lang="es-ES_tradnl" sz="2400" noProof="0" dirty="0"/>
              <a:t>.</a:t>
            </a:r>
          </a:p>
          <a:p>
            <a:pPr lvl="1"/>
            <a:r>
              <a:rPr lang="es-ES_tradnl" noProof="0" dirty="0" err="1">
                <a:effectLst/>
              </a:rPr>
              <a:t>Smallint</a:t>
            </a:r>
            <a:r>
              <a:rPr lang="es-ES_tradnl" noProof="0" dirty="0">
                <a:effectLst/>
              </a:rPr>
              <a:t>, </a:t>
            </a:r>
            <a:r>
              <a:rPr lang="es-ES_tradnl" noProof="0" dirty="0" err="1">
                <a:effectLst/>
              </a:rPr>
              <a:t>Int</a:t>
            </a:r>
            <a:r>
              <a:rPr lang="es-ES_tradnl" noProof="0" dirty="0">
                <a:effectLst/>
              </a:rPr>
              <a:t>, </a:t>
            </a:r>
            <a:r>
              <a:rPr lang="es-ES_tradnl" noProof="0" dirty="0" err="1">
                <a:effectLst/>
              </a:rPr>
              <a:t>Bigint</a:t>
            </a:r>
            <a:r>
              <a:rPr lang="es-ES_tradnl" noProof="0" dirty="0">
                <a:effectLst/>
              </a:rPr>
              <a:t>.</a:t>
            </a:r>
            <a:endParaRPr lang="es-ES_tradnl" sz="2400" noProof="0" dirty="0">
              <a:effectLst/>
            </a:endParaRPr>
          </a:p>
          <a:p>
            <a:pPr rtl="0" eaLnBrk="1" latinLnBrk="0" hangingPunct="1"/>
            <a:r>
              <a:rPr lang="es-ES_tradnl" sz="280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LOB.</a:t>
            </a:r>
          </a:p>
          <a:p>
            <a:pPr rtl="0" eaLnBrk="1" latinLnBrk="0" hangingPunct="1"/>
            <a:r>
              <a:rPr lang="es-ES_tradnl" noProof="0" dirty="0"/>
              <a:t>XML, JSON.</a:t>
            </a:r>
          </a:p>
          <a:p>
            <a:pPr rtl="0" eaLnBrk="1" latinLnBrk="0" hangingPunct="1"/>
            <a:r>
              <a:rPr lang="es-ES_tradnl" noProof="0" dirty="0" err="1">
                <a:effectLst/>
              </a:rPr>
              <a:t>Null</a:t>
            </a:r>
            <a:r>
              <a:rPr lang="es-ES_tradnl" noProof="0" dirty="0">
                <a:effectLst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525E6-D77A-D90F-021A-6A00B0896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8FE67-84EF-6E26-6E43-940686F40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44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678190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Vistas.</a:t>
            </a:r>
          </a:p>
          <a:p>
            <a:r>
              <a:rPr lang="es-ES_tradnl" noProof="0" dirty="0"/>
              <a:t>Tablas o Vistas materializadas.</a:t>
            </a:r>
          </a:p>
          <a:p>
            <a:r>
              <a:rPr lang="es-ES_tradnl" noProof="0" dirty="0"/>
              <a:t>Federación (más adelante).</a:t>
            </a:r>
          </a:p>
          <a:p>
            <a:r>
              <a:rPr lang="es-ES_tradnl" noProof="0" dirty="0"/>
              <a:t>Secuencias / columnas </a:t>
            </a:r>
            <a:r>
              <a:rPr lang="es-ES_tradnl" noProof="0" dirty="0" err="1"/>
              <a:t>identity</a:t>
            </a:r>
            <a:r>
              <a:rPr lang="es-ES_tradnl" noProof="0" dirty="0"/>
              <a:t>.</a:t>
            </a:r>
          </a:p>
          <a:p>
            <a:r>
              <a:rPr lang="es-ES_tradnl" noProof="0" dirty="0"/>
              <a:t>Tablas temporales.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F76AA-FE42-F6B3-6A9D-C849D72A7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6DD9B1-44EA-2F76-3518-17DF690D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45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3410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- </a:t>
            </a:r>
            <a:r>
              <a:rPr lang="nb-NO" dirty="0"/>
              <a:t>ISO/IEC 9075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CRUD – SQL-87.</a:t>
            </a:r>
          </a:p>
          <a:p>
            <a:pPr lvl="1"/>
            <a:r>
              <a:rPr lang="en-US" dirty="0"/>
              <a:t>Select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adelante</a:t>
            </a:r>
            <a:r>
              <a:rPr lang="en-US" dirty="0"/>
              <a:t>.</a:t>
            </a:r>
          </a:p>
          <a:p>
            <a:r>
              <a:rPr lang="en-US" dirty="0" err="1"/>
              <a:t>Integridad</a:t>
            </a:r>
            <a:r>
              <a:rPr lang="en-US" baseline="0" dirty="0"/>
              <a:t> </a:t>
            </a:r>
            <a:r>
              <a:rPr lang="en-US" baseline="0" dirty="0" err="1"/>
              <a:t>referencial</a:t>
            </a:r>
            <a:r>
              <a:rPr lang="en-US" baseline="0" dirty="0"/>
              <a:t> – SQL-89.</a:t>
            </a:r>
          </a:p>
          <a:p>
            <a:r>
              <a:rPr lang="en-US" baseline="0" dirty="0"/>
              <a:t>UDT – SQL:1999.</a:t>
            </a:r>
          </a:p>
          <a:p>
            <a:r>
              <a:rPr lang="en-US" dirty="0"/>
              <a:t>Trigger SQL:1999.</a:t>
            </a:r>
            <a:endParaRPr lang="en-US" baseline="0" dirty="0"/>
          </a:p>
          <a:p>
            <a:r>
              <a:rPr lang="en-US" baseline="0" dirty="0"/>
              <a:t>XML – SQL:2003.</a:t>
            </a:r>
            <a:endParaRPr lang="en-US" dirty="0"/>
          </a:p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 function</a:t>
            </a:r>
            <a:r>
              <a:rPr lang="en-US" sz="2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SQL:2003.</a:t>
            </a:r>
            <a:endParaRPr lang="en-US" sz="2800" dirty="0">
              <a:effectLst/>
            </a:endParaRPr>
          </a:p>
          <a:p>
            <a:r>
              <a:rPr lang="en-US" dirty="0" err="1"/>
              <a:t>Funciones</a:t>
            </a:r>
            <a:r>
              <a:rPr lang="en-US" dirty="0"/>
              <a:t> OLAP.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5722A4-0FCA-BCA3-AF0A-FBE630FEB1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Queries </a:t>
            </a:r>
            <a:r>
              <a:rPr lang="en-US" dirty="0" err="1"/>
              <a:t>Recursivos</a:t>
            </a:r>
            <a:r>
              <a:rPr lang="en-US" dirty="0"/>
              <a:t> (CTE).</a:t>
            </a:r>
          </a:p>
          <a:p>
            <a:r>
              <a:rPr lang="en-US" dirty="0"/>
              <a:t>Merge – SQL:2003 y SQL:2008.</a:t>
            </a:r>
          </a:p>
          <a:p>
            <a:r>
              <a:rPr lang="en-US" dirty="0"/>
              <a:t>Truncate – SQL:2008.</a:t>
            </a:r>
          </a:p>
          <a:p>
            <a:r>
              <a:rPr lang="en-US" dirty="0"/>
              <a:t>Temporal database - SQL:2011.</a:t>
            </a:r>
          </a:p>
          <a:p>
            <a:r>
              <a:rPr lang="en-US" dirty="0"/>
              <a:t>JSON – SQL:2016.</a:t>
            </a:r>
          </a:p>
          <a:p>
            <a:r>
              <a:rPr lang="en-US" dirty="0"/>
              <a:t>External tables.</a:t>
            </a:r>
            <a:endParaRPr lang="en-C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DEBF4-EE97-1933-935E-EDF8D701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7362D-C2E5-06AD-3285-2560E7A93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46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75377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From Where.</a:t>
            </a:r>
          </a:p>
          <a:p>
            <a:r>
              <a:rPr lang="en-US" dirty="0"/>
              <a:t>Group By + Having.</a:t>
            </a:r>
          </a:p>
          <a:p>
            <a:r>
              <a:rPr lang="en-US" dirty="0"/>
              <a:t>Order by.</a:t>
            </a:r>
          </a:p>
          <a:p>
            <a:pPr lvl="1"/>
            <a:r>
              <a:rPr lang="en-US" dirty="0"/>
              <a:t>Collating sequence.</a:t>
            </a:r>
          </a:p>
          <a:p>
            <a:r>
              <a:rPr lang="en-US" dirty="0"/>
              <a:t>Fetch first.</a:t>
            </a:r>
          </a:p>
          <a:p>
            <a:r>
              <a:rPr lang="en-US" dirty="0"/>
              <a:t>Offset.</a:t>
            </a:r>
          </a:p>
          <a:p>
            <a:r>
              <a:rPr lang="en-US" dirty="0"/>
              <a:t>CTE.</a:t>
            </a:r>
          </a:p>
          <a:p>
            <a:pPr lvl="1"/>
            <a:r>
              <a:rPr lang="en-US" dirty="0"/>
              <a:t>Connect </a:t>
            </a:r>
            <a:r>
              <a:rPr lang="en-US" dirty="0" err="1"/>
              <a:t>en</a:t>
            </a:r>
            <a:r>
              <a:rPr lang="en-US" dirty="0"/>
              <a:t> Oracle.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FE923-6D1E-4E7F-3248-5E55A8F4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93DF8-308F-C70B-07FB-B3F5145A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47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71756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Predicados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Like.</a:t>
            </a:r>
          </a:p>
          <a:p>
            <a:pPr lvl="1"/>
            <a:r>
              <a:rPr lang="en-US" dirty="0"/>
              <a:t>In.</a:t>
            </a:r>
          </a:p>
          <a:p>
            <a:pPr lvl="1"/>
            <a:r>
              <a:rPr lang="en-US" dirty="0"/>
              <a:t>Between.</a:t>
            </a:r>
          </a:p>
          <a:p>
            <a:pPr lvl="1"/>
            <a:r>
              <a:rPr lang="en-US" dirty="0"/>
              <a:t>Distinct.</a:t>
            </a:r>
          </a:p>
          <a:p>
            <a:r>
              <a:rPr lang="en-US" dirty="0" err="1"/>
              <a:t>Operadores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Union.</a:t>
            </a:r>
          </a:p>
          <a:p>
            <a:pPr lvl="1"/>
            <a:r>
              <a:rPr lang="en-US" dirty="0"/>
              <a:t>Union all.</a:t>
            </a:r>
          </a:p>
          <a:p>
            <a:pPr lvl="1"/>
            <a:r>
              <a:rPr lang="en-US" dirty="0"/>
              <a:t>Except.</a:t>
            </a:r>
          </a:p>
          <a:p>
            <a:pPr lvl="1"/>
            <a:r>
              <a:rPr lang="en-US" dirty="0"/>
              <a:t>Intersect.</a:t>
            </a:r>
          </a:p>
          <a:p>
            <a:r>
              <a:rPr lang="en-US" dirty="0"/>
              <a:t>Case.</a:t>
            </a:r>
          </a:p>
          <a:p>
            <a:r>
              <a:rPr lang="en-US" dirty="0"/>
              <a:t>Alias.</a:t>
            </a:r>
          </a:p>
          <a:p>
            <a:r>
              <a:rPr lang="en-US" dirty="0"/>
              <a:t>Join.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D78D1A-B065-A1DC-D1E1-353A48B3D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F1E5B-0765-BBBF-DAA0-1501C17B6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48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10797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Lenguajes</a:t>
            </a:r>
            <a:r>
              <a:rPr lang="en-US" dirty="0"/>
              <a:t> </a:t>
            </a:r>
            <a:r>
              <a:rPr lang="en-US" dirty="0" err="1"/>
              <a:t>procedimentales</a:t>
            </a:r>
            <a:r>
              <a:rPr lang="en-US" dirty="0"/>
              <a:t> - </a:t>
            </a:r>
            <a:r>
              <a:rPr lang="nb-NO" dirty="0"/>
              <a:t>ISO/IEC 9075-4.</a:t>
            </a:r>
            <a:endParaRPr lang="en-US" dirty="0"/>
          </a:p>
          <a:p>
            <a:pPr lvl="1"/>
            <a:r>
              <a:rPr lang="en-US" dirty="0"/>
              <a:t>Part 4: Persistent stored modules (SQL/PSM).</a:t>
            </a:r>
          </a:p>
          <a:p>
            <a:pPr lvl="1"/>
            <a:r>
              <a:rPr lang="en-US" dirty="0"/>
              <a:t>PL/SQL.</a:t>
            </a:r>
          </a:p>
          <a:p>
            <a:pPr lvl="1"/>
            <a:r>
              <a:rPr lang="en-US" dirty="0"/>
              <a:t>Transact-SQL.</a:t>
            </a:r>
          </a:p>
          <a:p>
            <a:pPr lvl="1"/>
            <a:r>
              <a:rPr lang="en-US" dirty="0"/>
              <a:t>SQL PL.</a:t>
            </a:r>
          </a:p>
          <a:p>
            <a:pPr lvl="1"/>
            <a:r>
              <a:rPr lang="en-US" dirty="0"/>
              <a:t>PL/</a:t>
            </a:r>
            <a:r>
              <a:rPr lang="en-US" dirty="0" err="1"/>
              <a:t>pgSQL</a:t>
            </a:r>
            <a:r>
              <a:rPr lang="en-US" dirty="0"/>
              <a:t>.</a:t>
            </a:r>
          </a:p>
          <a:p>
            <a:r>
              <a:rPr lang="en-US" dirty="0" err="1"/>
              <a:t>Ventajas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lenguajes</a:t>
            </a:r>
            <a:r>
              <a:rPr lang="en-US" dirty="0"/>
              <a:t> de </a:t>
            </a:r>
            <a:r>
              <a:rPr lang="en-US" dirty="0" err="1"/>
              <a:t>consultas</a:t>
            </a:r>
            <a:r>
              <a:rPr lang="en-US" dirty="0"/>
              <a:t>.</a:t>
            </a:r>
          </a:p>
          <a:p>
            <a:r>
              <a:rPr lang="en-US" dirty="0" err="1"/>
              <a:t>Lenguajes</a:t>
            </a:r>
            <a:r>
              <a:rPr lang="en-US" dirty="0"/>
              <a:t> de 4a. </a:t>
            </a:r>
            <a:r>
              <a:rPr lang="en-US" dirty="0" err="1"/>
              <a:t>generación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FE3A3-81D4-7BE2-07ED-014C3F5E3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3EC5C-AB35-6DF9-43DA-D74F8A1A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49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3451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¿Qué es una base de datos? DB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5237651"/>
            <a:ext cx="10515600" cy="939312"/>
          </a:xfrm>
        </p:spPr>
        <p:txBody>
          <a:bodyPr>
            <a:normAutofit/>
          </a:bodyPr>
          <a:lstStyle/>
          <a:p>
            <a:r>
              <a:rPr lang="es-ES_tradnl" noProof="0" dirty="0"/>
              <a:t>¿Qué es un sistema de gestión (motor) de base de datos? SGDB – DBMS</a:t>
            </a:r>
          </a:p>
        </p:txBody>
      </p:sp>
      <p:sp>
        <p:nvSpPr>
          <p:cNvPr id="4" name="Can 3"/>
          <p:cNvSpPr/>
          <p:nvPr/>
        </p:nvSpPr>
        <p:spPr>
          <a:xfrm>
            <a:off x="6890657" y="2250831"/>
            <a:ext cx="2873829" cy="2986820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9442" y="4719607"/>
            <a:ext cx="991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C.J. Date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72" y="2401133"/>
            <a:ext cx="2283938" cy="26878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55" y="2187965"/>
            <a:ext cx="3940629" cy="282917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F8848A-5677-CB9D-42F4-22C6981D6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B16CE-2AFF-2513-9059-E4F160B0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748980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Procedimientos</a:t>
            </a:r>
            <a:r>
              <a:rPr lang="en-US" dirty="0"/>
              <a:t> </a:t>
            </a:r>
            <a:r>
              <a:rPr lang="en-US" dirty="0" err="1"/>
              <a:t>almacenados</a:t>
            </a:r>
            <a:r>
              <a:rPr lang="en-US" dirty="0"/>
              <a:t> y </a:t>
            </a:r>
            <a:r>
              <a:rPr lang="en-US" dirty="0" err="1"/>
              <a:t>funciones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lenguaje</a:t>
            </a:r>
            <a:r>
              <a:rPr lang="en-US" dirty="0"/>
              <a:t> </a:t>
            </a:r>
            <a:r>
              <a:rPr lang="en-US" dirty="0" err="1"/>
              <a:t>procedimental</a:t>
            </a:r>
            <a:r>
              <a:rPr lang="en-US" dirty="0"/>
              <a:t> (</a:t>
            </a:r>
            <a:r>
              <a:rPr lang="en-US" dirty="0" err="1"/>
              <a:t>propietario</a:t>
            </a:r>
            <a:r>
              <a:rPr lang="en-US" dirty="0"/>
              <a:t>), </a:t>
            </a:r>
            <a:r>
              <a:rPr lang="en-US" dirty="0" err="1"/>
              <a:t>extensión</a:t>
            </a:r>
            <a:r>
              <a:rPr lang="en-US" dirty="0"/>
              <a:t> de SQL.</a:t>
            </a:r>
          </a:p>
          <a:p>
            <a:r>
              <a:rPr lang="en-US" dirty="0" err="1"/>
              <a:t>Externo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C.</a:t>
            </a:r>
          </a:p>
          <a:p>
            <a:pPr lvl="1"/>
            <a:r>
              <a:rPr lang="en-US" dirty="0"/>
              <a:t>Java.</a:t>
            </a:r>
          </a:p>
          <a:p>
            <a:pPr lvl="1"/>
            <a:r>
              <a:rPr lang="en-US" dirty="0"/>
              <a:t>Python.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8435C79-FC9E-69C9-C0CD-E3F6DA123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3053913"/>
            <a:ext cx="5135880" cy="3568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A378F0-57B2-EF16-FB93-08898B8EC9F5}"/>
              </a:ext>
            </a:extLst>
          </p:cNvPr>
          <p:cNvSpPr txBox="1"/>
          <p:nvPr/>
        </p:nvSpPr>
        <p:spPr>
          <a:xfrm>
            <a:off x="5409503" y="6252611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IBM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D84AD0-4AFF-2FB8-A050-E217ABE9B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BD76F2-1292-1941-AFB4-BF82E8F76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50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4071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Escalares</a:t>
            </a:r>
            <a:r>
              <a:rPr lang="en-US" dirty="0"/>
              <a:t>.</a:t>
            </a:r>
          </a:p>
          <a:p>
            <a:r>
              <a:rPr lang="en-US" dirty="0"/>
              <a:t>De </a:t>
            </a:r>
            <a:r>
              <a:rPr lang="en-US" dirty="0" err="1"/>
              <a:t>agregación</a:t>
            </a:r>
            <a:r>
              <a:rPr lang="en-US" dirty="0"/>
              <a:t>.</a:t>
            </a:r>
          </a:p>
          <a:p>
            <a:r>
              <a:rPr lang="en-US" dirty="0"/>
              <a:t>UDF.</a:t>
            </a:r>
          </a:p>
          <a:p>
            <a:r>
              <a:rPr lang="en-US" dirty="0" err="1"/>
              <a:t>Tablas</a:t>
            </a:r>
            <a:r>
              <a:rPr lang="en-US" dirty="0"/>
              <a:t> </a:t>
            </a:r>
            <a:r>
              <a:rPr lang="en-US" dirty="0" err="1"/>
              <a:t>función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126EDA-8CF1-88FC-A285-9FD70FC69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167F3-DFAC-C62A-348B-16FF25AB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51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27051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Agrupamiento</a:t>
            </a:r>
            <a:r>
              <a:rPr lang="en-US" dirty="0"/>
              <a:t> de </a:t>
            </a:r>
            <a:r>
              <a:rPr lang="en-US" dirty="0" err="1"/>
              <a:t>rutinas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SQL/PSM.</a:t>
            </a:r>
          </a:p>
          <a:p>
            <a:pPr lvl="1"/>
            <a:r>
              <a:rPr lang="en-US" dirty="0" err="1"/>
              <a:t>Conjunto</a:t>
            </a:r>
            <a:r>
              <a:rPr lang="en-US" dirty="0"/>
              <a:t> de SPs, </a:t>
            </a:r>
            <a:r>
              <a:rPr lang="en-US" dirty="0" err="1"/>
              <a:t>funciones</a:t>
            </a:r>
            <a:r>
              <a:rPr lang="en-US" dirty="0"/>
              <a:t> y variables.</a:t>
            </a:r>
          </a:p>
          <a:p>
            <a:r>
              <a:rPr lang="en-US" dirty="0" err="1"/>
              <a:t>Paquetes</a:t>
            </a:r>
            <a:r>
              <a:rPr lang="en-US" dirty="0"/>
              <a:t> – Oracle.</a:t>
            </a:r>
          </a:p>
          <a:p>
            <a:r>
              <a:rPr lang="en-US" dirty="0" err="1"/>
              <a:t>Módulos</a:t>
            </a:r>
            <a:r>
              <a:rPr lang="en-US" dirty="0"/>
              <a:t> – Db2.</a:t>
            </a:r>
          </a:p>
          <a:p>
            <a:r>
              <a:rPr lang="en-US" dirty="0"/>
              <a:t>Los </a:t>
            </a:r>
            <a:r>
              <a:rPr lang="en-US" dirty="0" err="1"/>
              <a:t>motores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incluidas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En</a:t>
            </a:r>
            <a:r>
              <a:rPr lang="en-US" dirty="0"/>
              <a:t> Oracle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que </a:t>
            </a:r>
            <a:r>
              <a:rPr lang="en-US" dirty="0" err="1"/>
              <a:t>comienzan</a:t>
            </a:r>
            <a:r>
              <a:rPr lang="en-US" dirty="0"/>
              <a:t> con DBMS o UTL.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F7363-AE2C-1B62-8B5B-1C297903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CA9CD8-39B5-83E5-B512-745B7B0D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52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23329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Bloques</a:t>
            </a:r>
            <a:r>
              <a:rPr lang="en-US" dirty="0"/>
              <a:t> </a:t>
            </a:r>
            <a:r>
              <a:rPr lang="en-US" dirty="0" err="1"/>
              <a:t>anónimos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Compound statement.</a:t>
            </a:r>
          </a:p>
          <a:p>
            <a:r>
              <a:rPr lang="en-US" dirty="0" err="1"/>
              <a:t>Ejecución</a:t>
            </a:r>
            <a:r>
              <a:rPr lang="en-US" dirty="0"/>
              <a:t> </a:t>
            </a:r>
            <a:r>
              <a:rPr lang="en-US" dirty="0" err="1"/>
              <a:t>condicional</a:t>
            </a:r>
            <a:r>
              <a:rPr lang="en-US" dirty="0"/>
              <a:t> de SQL.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24F7D0-9C5F-04C0-88D9-B74F0E8BA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8D77F-D353-4973-2C28-674BA474D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53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4561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Lenguajes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Queries </a:t>
            </a:r>
            <a:r>
              <a:rPr lang="en-US" dirty="0" err="1"/>
              <a:t>dinámicos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Parameter mark.</a:t>
            </a:r>
          </a:p>
          <a:p>
            <a:pPr lvl="1"/>
            <a:r>
              <a:rPr lang="en-US" dirty="0"/>
              <a:t>Execute immediate.</a:t>
            </a:r>
          </a:p>
          <a:p>
            <a:r>
              <a:rPr lang="en-US" dirty="0"/>
              <a:t>Queries </a:t>
            </a:r>
            <a:r>
              <a:rPr lang="en-US" dirty="0" err="1"/>
              <a:t>estáticos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Rutinas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precompilado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Pro*c.</a:t>
            </a:r>
          </a:p>
          <a:p>
            <a:pPr lvl="2"/>
            <a:r>
              <a:rPr lang="en-US" dirty="0" err="1"/>
              <a:t>Sqlj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Cobol.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27619-4D48-B640-4F1C-406422376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2726D-98D3-730F-7E21-8F385708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54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926068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Acceso</a:t>
            </a:r>
            <a:r>
              <a:rPr lang="en-US" dirty="0"/>
              <a:t> a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lenguajes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ORM.</a:t>
            </a:r>
          </a:p>
          <a:p>
            <a:pPr lvl="1"/>
            <a:r>
              <a:rPr lang="en-US" dirty="0"/>
              <a:t>Hibernate, JPA.</a:t>
            </a:r>
          </a:p>
          <a:p>
            <a:r>
              <a:rPr lang="en-US" dirty="0"/>
              <a:t>OODBMS.</a:t>
            </a:r>
          </a:p>
          <a:p>
            <a:r>
              <a:rPr lang="en-US" dirty="0"/>
              <a:t>UDT.</a:t>
            </a:r>
          </a:p>
          <a:p>
            <a:r>
              <a:rPr lang="en-US" dirty="0"/>
              <a:t>Stored procedures.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140C5-BC79-DB4E-A395-92AB3FCF3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852E3-1238-A01E-518D-A96893746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55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4384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Operaciones sobre la 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DDL.</a:t>
            </a:r>
          </a:p>
          <a:p>
            <a:r>
              <a:rPr lang="es-ES_tradnl" noProof="0" dirty="0"/>
              <a:t>DML.</a:t>
            </a:r>
          </a:p>
          <a:p>
            <a:r>
              <a:rPr lang="es-ES_tradnl" noProof="0" dirty="0"/>
              <a:t>DCL.</a:t>
            </a:r>
          </a:p>
          <a:p>
            <a:r>
              <a:rPr lang="es-ES_tradnl" noProof="0" dirty="0"/>
              <a:t>TCL.</a:t>
            </a:r>
          </a:p>
          <a:p>
            <a:r>
              <a:rPr lang="es-ES_tradnl" noProof="0" dirty="0"/>
              <a:t>DQL.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FA57A-EE6E-D24A-C8D5-1E4992AA8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BDD1C-42DA-B44F-DC8E-7B22FB17C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56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12665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Estrategia</a:t>
            </a:r>
            <a:r>
              <a:rPr lang="en-US" dirty="0"/>
              <a:t> de </a:t>
            </a:r>
            <a:r>
              <a:rPr lang="en-US" dirty="0" err="1"/>
              <a:t>despliegue</a:t>
            </a:r>
            <a:r>
              <a:rPr lang="en-US" dirty="0"/>
              <a:t> y rollback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Volver</a:t>
            </a:r>
            <a:r>
              <a:rPr lang="en-US" dirty="0"/>
              <a:t> al </a:t>
            </a:r>
            <a:r>
              <a:rPr lang="en-US" dirty="0" err="1"/>
              <a:t>punto</a:t>
            </a:r>
            <a:r>
              <a:rPr lang="en-US" dirty="0"/>
              <a:t> de </a:t>
            </a:r>
            <a:r>
              <a:rPr lang="en-US" dirty="0" err="1"/>
              <a:t>origen</a:t>
            </a:r>
            <a:r>
              <a:rPr lang="en-US" dirty="0"/>
              <a:t>.</a:t>
            </a:r>
          </a:p>
          <a:p>
            <a:r>
              <a:rPr lang="en-US" dirty="0" err="1"/>
              <a:t>Versión</a:t>
            </a:r>
            <a:r>
              <a:rPr lang="en-US" dirty="0"/>
              <a:t> del </a:t>
            </a:r>
            <a:r>
              <a:rPr lang="en-US" dirty="0" err="1"/>
              <a:t>esquema</a:t>
            </a:r>
            <a:r>
              <a:rPr lang="en-US" dirty="0"/>
              <a:t>.</a:t>
            </a:r>
          </a:p>
          <a:p>
            <a:r>
              <a:rPr lang="en-US" dirty="0" err="1"/>
              <a:t>Modificar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delicado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0F00A-3F4D-AFC2-8C2A-9D000058C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7E3D6-0368-FB4F-C52D-5A57AB94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57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20052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Clonar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tabla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copiar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tabla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estructura</a:t>
            </a:r>
            <a:r>
              <a:rPr lang="en-US" dirty="0"/>
              <a:t>,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permisos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C0FAB-995C-E142-BD48-3BA22F49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D18971-0A0C-C692-E54E-4D7CC16C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58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822798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Trucos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table like.</a:t>
            </a:r>
          </a:p>
          <a:p>
            <a:r>
              <a:rPr lang="en-US" dirty="0"/>
              <a:t>Insert into select.</a:t>
            </a:r>
          </a:p>
          <a:p>
            <a:r>
              <a:rPr lang="en-US" dirty="0" err="1"/>
              <a:t>Extraer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permisos</a:t>
            </a:r>
            <a:r>
              <a:rPr lang="en-US" dirty="0"/>
              <a:t> del DDL </a:t>
            </a:r>
            <a:r>
              <a:rPr lang="en-US" dirty="0" err="1"/>
              <a:t>generado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796D1-5AEA-A8F7-C60E-C1DCE0D2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78E1E-BDAA-B3A1-8B1A-49AA1546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59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8303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Importancia de las bases de datos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¿Por qué son importantes en las organizaciones?</a:t>
            </a:r>
          </a:p>
          <a:p>
            <a:r>
              <a:rPr lang="es-ES_tradnl" noProof="0" dirty="0"/>
              <a:t>“El sistema está caído.”</a:t>
            </a:r>
          </a:p>
          <a:p>
            <a:r>
              <a:rPr lang="es-ES_tradnl" noProof="0" dirty="0"/>
              <a:t>Ante cualquier problema, la aplicación muestra un mensaje : ¡Problema en la base de datos!</a:t>
            </a:r>
          </a:p>
          <a:p>
            <a:r>
              <a:rPr lang="es-ES_tradnl" noProof="0" dirty="0"/>
              <a:t>¿Cuál es el rol del DBA?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496F8C-9EED-6F4D-90D7-E06EC7BC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9D75C-6B11-B5DD-79C1-801DA3AE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08734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995970" y="1331089"/>
            <a:ext cx="8143454" cy="5001703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863787" y="2835797"/>
            <a:ext cx="2939970" cy="1782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De </a:t>
            </a:r>
            <a:r>
              <a:rPr lang="en-US" dirty="0" err="1"/>
              <a:t>acceso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79818" y="318655"/>
            <a:ext cx="3131127" cy="5541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Clientes</a:t>
            </a:r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>
            <a:off x="6109855" y="1025236"/>
            <a:ext cx="568036" cy="18010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ECD1D4-F9E0-9F3E-C44C-9BE58D96500A}"/>
              </a:ext>
            </a:extLst>
          </p:cNvPr>
          <p:cNvSpPr/>
          <p:nvPr/>
        </p:nvSpPr>
        <p:spPr>
          <a:xfrm>
            <a:off x="2670679" y="2835797"/>
            <a:ext cx="1240637" cy="1058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comm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1BE316-1B2A-E1D2-FC4B-97F0737F4A35}"/>
              </a:ext>
            </a:extLst>
          </p:cNvPr>
          <p:cNvSpPr/>
          <p:nvPr/>
        </p:nvSpPr>
        <p:spPr>
          <a:xfrm>
            <a:off x="6863787" y="4419953"/>
            <a:ext cx="2939970" cy="1054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rutinas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39E92C-59BC-67E4-E1F5-395F9A93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ACC5-580A-406C-9362-EA1B95EDA8C1}" type="slidenum">
              <a:rPr lang="es-CO" smtClean="0"/>
              <a:t>60</a:t>
            </a:fld>
            <a:endParaRPr lang="es-CO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D37903-90E2-9563-0E85-9FA8AD386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SGBD 2023</a:t>
            </a:r>
          </a:p>
        </p:txBody>
      </p:sp>
    </p:spTree>
    <p:extLst>
      <p:ext uri="{BB962C8B-B14F-4D97-AF65-F5344CB8AC3E}">
        <p14:creationId xmlns:p14="http://schemas.microsoft.com/office/powerpoint/2010/main" val="301541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3632-8905-04C8-32A0-D25EF9B2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Sesión 3 – Componentes físicos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15B5C-3F51-8F86-3A36-ED5B7F3EA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noProof="0" dirty="0"/>
              <a:t>2023-02-11</a:t>
            </a:r>
          </a:p>
        </p:txBody>
      </p:sp>
    </p:spTree>
    <p:extLst>
      <p:ext uri="{BB962C8B-B14F-4D97-AF65-F5344CB8AC3E}">
        <p14:creationId xmlns:p14="http://schemas.microsoft.com/office/powerpoint/2010/main" val="21620381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Bases de datos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noProof="0" dirty="0"/>
              <a:t>Lógica.</a:t>
            </a:r>
          </a:p>
          <a:p>
            <a:pPr lvl="1"/>
            <a:r>
              <a:rPr lang="es-ES_tradnl" noProof="0" dirty="0"/>
              <a:t>El modelo relacional plasmado en tablas, junto con el resto de objetos.</a:t>
            </a:r>
          </a:p>
          <a:p>
            <a:pPr lvl="1"/>
            <a:r>
              <a:rPr lang="es-ES_tradnl" noProof="0" dirty="0"/>
              <a:t>Asociado a la lógica del negocio.</a:t>
            </a:r>
          </a:p>
          <a:p>
            <a:r>
              <a:rPr lang="es-ES_tradnl" noProof="0" dirty="0"/>
              <a:t>Física.</a:t>
            </a:r>
          </a:p>
          <a:p>
            <a:pPr lvl="1"/>
            <a:r>
              <a:rPr lang="es-ES_tradnl" noProof="0" dirty="0"/>
              <a:t>Interacción con la máquina / computador.</a:t>
            </a:r>
          </a:p>
          <a:p>
            <a:pPr lvl="1"/>
            <a:r>
              <a:rPr lang="es-ES_tradnl" noProof="0" dirty="0"/>
              <a:t>Gestión de la memoria.</a:t>
            </a:r>
          </a:p>
          <a:p>
            <a:pPr lvl="1"/>
            <a:r>
              <a:rPr lang="es-ES_tradnl" noProof="0" dirty="0"/>
              <a:t>Gestión del disco duro.</a:t>
            </a:r>
          </a:p>
          <a:p>
            <a:pPr lvl="1"/>
            <a:r>
              <a:rPr lang="es-ES_tradnl" noProof="0" dirty="0"/>
              <a:t>Gestión de la capacidad de procesamiento (paralelismo).</a:t>
            </a:r>
          </a:p>
          <a:p>
            <a:pPr lvl="1"/>
            <a:r>
              <a:rPr lang="es-ES_tradnl" noProof="0" dirty="0"/>
              <a:t>Gestión de las comunicaciones (protocolo, puerto).</a:t>
            </a:r>
          </a:p>
          <a:p>
            <a:pPr lvl="1"/>
            <a:r>
              <a:rPr lang="es-ES_tradnl" noProof="0" dirty="0"/>
              <a:t>No está asociado a la lógica del negocio.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54AF6-A0AA-BC29-C9C4-FC2769552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B411E-3770-02F3-74FD-63EDDD6A7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62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42556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Índices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noProof="0" dirty="0"/>
              <a:t>Para qué sirven</a:t>
            </a:r>
          </a:p>
          <a:p>
            <a:r>
              <a:rPr lang="es-ES_tradnl" noProof="0" dirty="0"/>
              <a:t>Asociado a la PK.</a:t>
            </a:r>
          </a:p>
          <a:p>
            <a:r>
              <a:rPr lang="es-ES_tradnl" noProof="0" dirty="0"/>
              <a:t>No está asociado a la FK.</a:t>
            </a:r>
          </a:p>
          <a:p>
            <a:pPr lvl="1"/>
            <a:r>
              <a:rPr lang="es-ES_tradnl" noProof="0" dirty="0"/>
              <a:t>Se puede asociar.</a:t>
            </a:r>
          </a:p>
          <a:p>
            <a:r>
              <a:rPr lang="es-ES_tradnl" noProof="0" dirty="0"/>
              <a:t>Índice único.</a:t>
            </a:r>
          </a:p>
          <a:p>
            <a:r>
              <a:rPr lang="es-ES_tradnl" noProof="0" dirty="0"/>
              <a:t>Estructura.</a:t>
            </a:r>
          </a:p>
          <a:p>
            <a:r>
              <a:rPr lang="es-ES_tradnl" noProof="0" dirty="0"/>
              <a:t>Opción </a:t>
            </a:r>
            <a:r>
              <a:rPr lang="es-ES_tradnl" i="1" noProof="0" dirty="0" err="1"/>
              <a:t>include</a:t>
            </a:r>
            <a:r>
              <a:rPr lang="es-ES_tradnl" noProof="0" dirty="0"/>
              <a:t>.</a:t>
            </a:r>
          </a:p>
          <a:p>
            <a:r>
              <a:rPr lang="es-ES_tradnl" noProof="0" dirty="0"/>
              <a:t>Índices de funciones.</a:t>
            </a:r>
          </a:p>
          <a:p>
            <a:r>
              <a:rPr lang="es-ES_tradnl" dirty="0"/>
              <a:t>Índices parciales.</a:t>
            </a:r>
            <a:endParaRPr lang="es-ES_tradnl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027E8-3FDD-B66C-8C04-7DF79C7E4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39399-99C5-4C84-78AA-6E6F6B595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63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994379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Algunas propiedades de 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Puerto de escucha.</a:t>
            </a:r>
          </a:p>
          <a:p>
            <a:pPr lvl="1"/>
            <a:r>
              <a:rPr lang="es-ES_tradnl" noProof="0" dirty="0" err="1"/>
              <a:t>Listener</a:t>
            </a:r>
            <a:r>
              <a:rPr lang="es-ES_tradnl" noProof="0" dirty="0"/>
              <a:t> / instancia.</a:t>
            </a:r>
          </a:p>
          <a:p>
            <a:pPr lvl="1"/>
            <a:r>
              <a:rPr lang="es-ES_tradnl" noProof="0" dirty="0"/>
              <a:t>Proceso en ejecución.</a:t>
            </a:r>
          </a:p>
          <a:p>
            <a:pPr lvl="1"/>
            <a:r>
              <a:rPr lang="es-ES_tradnl" noProof="0" dirty="0"/>
              <a:t>Usuario del sistema operativo para correr el proceso (seguridad).</a:t>
            </a:r>
          </a:p>
          <a:p>
            <a:r>
              <a:rPr lang="es-ES_tradnl" noProof="0" dirty="0"/>
              <a:t>Base(s) de datos.</a:t>
            </a:r>
          </a:p>
          <a:p>
            <a:r>
              <a:rPr lang="es-ES_tradnl" noProof="0" dirty="0"/>
              <a:t>Usuarios.</a:t>
            </a:r>
          </a:p>
          <a:p>
            <a:r>
              <a:rPr lang="es-ES_tradnl" noProof="0" dirty="0"/>
              <a:t>Esquemas.</a:t>
            </a:r>
          </a:p>
          <a:p>
            <a:pPr lvl="1"/>
            <a:r>
              <a:rPr lang="es-ES_tradnl" noProof="0" dirty="0" err="1"/>
              <a:t>Select</a:t>
            </a:r>
            <a:r>
              <a:rPr lang="es-ES_tradnl" noProof="0" dirty="0"/>
              <a:t> * </a:t>
            </a:r>
            <a:r>
              <a:rPr lang="es-ES_tradnl" noProof="0" dirty="0" err="1"/>
              <a:t>from</a:t>
            </a:r>
            <a:r>
              <a:rPr lang="es-ES_tradnl" noProof="0" dirty="0"/>
              <a:t> </a:t>
            </a:r>
            <a:r>
              <a:rPr lang="es-ES_tradnl" noProof="0" dirty="0" err="1"/>
              <a:t>Myschema.mytable</a:t>
            </a:r>
            <a:endParaRPr lang="es-ES_tradnl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5B149-9C2B-F549-EE1D-B64187C3D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3F339-B09F-DFC2-8E4C-5E986EA2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64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988444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Definición de objetos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Diccionario de datos / catálogo.</a:t>
            </a:r>
          </a:p>
          <a:p>
            <a:pPr lvl="1"/>
            <a:r>
              <a:rPr lang="es-ES_tradnl" noProof="0" dirty="0"/>
              <a:t>Metadatos.</a:t>
            </a:r>
          </a:p>
          <a:p>
            <a:r>
              <a:rPr lang="es-ES_tradnl" noProof="0" dirty="0"/>
              <a:t>Lista de todos los objetos definidos dentro de la base de datos.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EC7329-7A51-4447-77EC-1A98FF20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43374-E3DF-5364-15AD-D7C80F57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65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356381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Documentación de objetos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Los motores de bases de datos permiten documentar los objetos.</a:t>
            </a:r>
          </a:p>
          <a:p>
            <a:pPr lvl="1"/>
            <a:r>
              <a:rPr lang="es-ES_tradnl" noProof="0" dirty="0"/>
              <a:t>Tablas.</a:t>
            </a:r>
          </a:p>
          <a:p>
            <a:pPr lvl="1"/>
            <a:r>
              <a:rPr lang="es-ES_tradnl" noProof="0" dirty="0"/>
              <a:t>Columnas.</a:t>
            </a:r>
          </a:p>
          <a:p>
            <a:pPr lvl="1"/>
            <a:r>
              <a:rPr lang="es-ES_tradnl" noProof="0" dirty="0"/>
              <a:t>Otros objetos.</a:t>
            </a:r>
          </a:p>
          <a:p>
            <a:r>
              <a:rPr lang="es-ES_tradnl" noProof="0" dirty="0"/>
              <a:t>Generación de ingeniería en reserva con documentación.</a:t>
            </a:r>
          </a:p>
          <a:p>
            <a:pPr lvl="1"/>
            <a:r>
              <a:rPr lang="es-ES_tradnl" noProof="0" dirty="0"/>
              <a:t>Data </a:t>
            </a:r>
            <a:r>
              <a:rPr lang="es-ES_tradnl" noProof="0" dirty="0" err="1"/>
              <a:t>quality</a:t>
            </a:r>
            <a:r>
              <a:rPr lang="es-ES_tradnl" noProof="0" dirty="0"/>
              <a:t>, data </a:t>
            </a:r>
            <a:r>
              <a:rPr lang="es-ES_tradnl" noProof="0" dirty="0" err="1"/>
              <a:t>governance</a:t>
            </a:r>
            <a:r>
              <a:rPr lang="es-ES_tradnl" noProof="0" dirty="0"/>
              <a:t>.</a:t>
            </a:r>
          </a:p>
          <a:p>
            <a:pPr lvl="1"/>
            <a:r>
              <a:rPr lang="es-ES_tradnl" noProof="0" dirty="0"/>
              <a:t>i.e. </a:t>
            </a:r>
            <a:r>
              <a:rPr lang="es-ES_tradnl" noProof="0" dirty="0" err="1"/>
              <a:t>Colibra</a:t>
            </a:r>
            <a:r>
              <a:rPr lang="es-ES_tradnl" noProof="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23984-0A5B-E7E6-3A1F-66938435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1CECC4-BC7E-9E1C-D58D-F7ABABB92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66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223053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Log de diagnóstico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Archivo de log que muestra qué está pasando en el motor.</a:t>
            </a:r>
          </a:p>
          <a:p>
            <a:r>
              <a:rPr lang="es-ES_tradnl" noProof="0" dirty="0"/>
              <a:t>Normalmente, no incluye información a nivel lógico.</a:t>
            </a:r>
          </a:p>
          <a:p>
            <a:pPr lvl="1"/>
            <a:r>
              <a:rPr lang="es-ES_tradnl" noProof="0" dirty="0"/>
              <a:t>No hay </a:t>
            </a:r>
            <a:r>
              <a:rPr lang="es-ES_tradnl" noProof="0" dirty="0" err="1"/>
              <a:t>queries</a:t>
            </a:r>
            <a:r>
              <a:rPr lang="es-ES_tradnl" noProof="0" dirty="0"/>
              <a:t>, ni muestra valores.</a:t>
            </a:r>
          </a:p>
          <a:p>
            <a:pPr lvl="1"/>
            <a:r>
              <a:rPr lang="es-ES_tradnl" noProof="0" dirty="0"/>
              <a:t>Es diferente a la auditoría del motor.</a:t>
            </a:r>
          </a:p>
          <a:p>
            <a:r>
              <a:rPr lang="es-ES_tradnl" noProof="0" dirty="0" err="1"/>
              <a:t>tail</a:t>
            </a:r>
            <a:r>
              <a:rPr lang="es-ES_tradnl" noProof="0" dirty="0"/>
              <a:t> -f</a:t>
            </a:r>
          </a:p>
          <a:p>
            <a:r>
              <a:rPr lang="es-ES_tradnl" noProof="0" dirty="0" err="1"/>
              <a:t>Alert</a:t>
            </a:r>
            <a:r>
              <a:rPr lang="es-ES_tradnl" noProof="0" dirty="0"/>
              <a:t> log / db2diag / error log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FB454-1F8A-1EC9-56C3-8436ED71F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57EEB-0377-94D2-268F-19A0177EE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67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787210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Componentes de una base de datos física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noProof="0" dirty="0" err="1"/>
              <a:t>Tablespace</a:t>
            </a:r>
            <a:r>
              <a:rPr lang="es-ES_tradnl" noProof="0" dirty="0"/>
              <a:t>.</a:t>
            </a:r>
          </a:p>
          <a:p>
            <a:pPr lvl="1"/>
            <a:r>
              <a:rPr lang="es-ES_tradnl" noProof="0" dirty="0"/>
              <a:t>Agrupación lógica del </a:t>
            </a:r>
            <a:r>
              <a:rPr lang="es-ES_tradnl" noProof="0" dirty="0" err="1"/>
              <a:t>storage</a:t>
            </a:r>
            <a:r>
              <a:rPr lang="es-ES_tradnl" noProof="0" dirty="0"/>
              <a:t>.</a:t>
            </a:r>
          </a:p>
          <a:p>
            <a:r>
              <a:rPr lang="es-ES_tradnl" noProof="0" dirty="0"/>
              <a:t>Disco – </a:t>
            </a:r>
            <a:r>
              <a:rPr lang="es-ES_tradnl" noProof="0" dirty="0" err="1"/>
              <a:t>datafile</a:t>
            </a:r>
            <a:r>
              <a:rPr lang="es-ES_tradnl" noProof="0" dirty="0"/>
              <a:t>, contenedor.</a:t>
            </a:r>
          </a:p>
          <a:p>
            <a:pPr lvl="1"/>
            <a:r>
              <a:rPr lang="es-ES_tradnl" noProof="0" dirty="0"/>
              <a:t>Archivos binarios o directorios - tabla por archivo.</a:t>
            </a:r>
          </a:p>
          <a:p>
            <a:pPr lvl="1"/>
            <a:r>
              <a:rPr lang="es-ES_tradnl" noProof="0" dirty="0"/>
              <a:t>Administración de discos – ASM.</a:t>
            </a:r>
          </a:p>
          <a:p>
            <a:r>
              <a:rPr lang="es-ES_tradnl" noProof="0" dirty="0"/>
              <a:t>Página - </a:t>
            </a:r>
            <a:r>
              <a:rPr lang="es-ES_tradnl" noProof="0" dirty="0" err="1"/>
              <a:t>Extent</a:t>
            </a:r>
            <a:r>
              <a:rPr lang="es-ES_tradnl" noProof="0" dirty="0"/>
              <a:t>.</a:t>
            </a:r>
          </a:p>
          <a:p>
            <a:pPr lvl="1"/>
            <a:r>
              <a:rPr lang="es-ES_tradnl" noProof="0" dirty="0"/>
              <a:t>Equivalente al sector en el disco duro.</a:t>
            </a:r>
          </a:p>
          <a:p>
            <a:pPr lvl="1"/>
            <a:r>
              <a:rPr lang="es-ES_tradnl" noProof="0" dirty="0"/>
              <a:t>Diferentes tamaños.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707C21-0F5E-8655-9AED-91E497ECE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9C9C3-6957-C60D-6BDF-08E4E6A2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68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131633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Componentes de una base de datos física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Memoria</a:t>
            </a:r>
          </a:p>
          <a:p>
            <a:pPr lvl="1"/>
            <a:r>
              <a:rPr lang="es-ES_tradnl" noProof="0" dirty="0" err="1"/>
              <a:t>Bufferpool</a:t>
            </a:r>
            <a:r>
              <a:rPr lang="es-ES_tradnl" noProof="0" dirty="0"/>
              <a:t>.</a:t>
            </a:r>
          </a:p>
          <a:p>
            <a:pPr lvl="1"/>
            <a:r>
              <a:rPr lang="es-ES_tradnl" noProof="0" dirty="0" err="1"/>
              <a:t>Heaps</a:t>
            </a:r>
            <a:endParaRPr lang="es-ES_tradnl" noProof="0" dirty="0"/>
          </a:p>
          <a:p>
            <a:r>
              <a:rPr lang="es-ES_tradnl" noProof="0" dirty="0"/>
              <a:t>Espacio para hacer ordenamientos.</a:t>
            </a:r>
          </a:p>
          <a:p>
            <a:pPr lvl="1"/>
            <a:r>
              <a:rPr lang="es-ES_tradnl" noProof="0" dirty="0" err="1"/>
              <a:t>Sort</a:t>
            </a:r>
            <a:r>
              <a:rPr lang="es-ES_tradnl" noProof="0" dirty="0"/>
              <a:t> </a:t>
            </a:r>
            <a:r>
              <a:rPr lang="es-ES_tradnl" noProof="0" dirty="0" err="1"/>
              <a:t>by</a:t>
            </a:r>
            <a:r>
              <a:rPr lang="es-ES_tradnl" noProof="0" dirty="0"/>
              <a:t>.</a:t>
            </a:r>
          </a:p>
          <a:p>
            <a:pPr lvl="1"/>
            <a:r>
              <a:rPr lang="es-ES_tradnl" noProof="0" dirty="0" err="1"/>
              <a:t>Spilled</a:t>
            </a:r>
            <a:r>
              <a:rPr lang="es-ES_tradnl" noProof="0" dirty="0"/>
              <a:t> </a:t>
            </a:r>
            <a:r>
              <a:rPr lang="es-ES_tradnl" noProof="0" dirty="0" err="1"/>
              <a:t>sorts</a:t>
            </a:r>
            <a:r>
              <a:rPr lang="es-ES_tradnl" noProof="0" dirty="0"/>
              <a:t>.</a:t>
            </a:r>
          </a:p>
          <a:p>
            <a:r>
              <a:rPr lang="es-ES_tradnl" noProof="0" dirty="0"/>
              <a:t>Espacio para hacer </a:t>
            </a:r>
            <a:r>
              <a:rPr lang="es-ES_tradnl" noProof="0" dirty="0" err="1"/>
              <a:t>joins</a:t>
            </a:r>
            <a:r>
              <a:rPr lang="es-ES_tradnl" noProof="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54B684-B050-EDC4-3F4F-2875F3BF3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3EDE1-8779-B486-BC5D-0CA0B1123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69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153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Componentes de un computador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Desde la perspectiva de un DBMS</a:t>
            </a:r>
          </a:p>
          <a:p>
            <a:pPr marL="0" indent="0">
              <a:buNone/>
            </a:pPr>
            <a:endParaRPr lang="es-ES_tradnl" noProof="0" dirty="0"/>
          </a:p>
          <a:p>
            <a:pPr marL="0" indent="0">
              <a:buNone/>
            </a:pPr>
            <a:r>
              <a:rPr lang="es-ES_tradnl" noProof="0" dirty="0"/>
              <a:t>¿Cuáles componentes de un computador son importantes?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AA79F-6619-D59C-37EF-C7E5B7EC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DC626-2DFC-ED48-50C0-25E733D5F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22424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Operaciones disco – memoria –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noProof="0" dirty="0" err="1"/>
              <a:t>Fetch</a:t>
            </a:r>
            <a:r>
              <a:rPr lang="es-ES_tradnl" noProof="0" dirty="0"/>
              <a:t>.</a:t>
            </a:r>
          </a:p>
          <a:p>
            <a:pPr lvl="1"/>
            <a:r>
              <a:rPr lang="es-ES_tradnl" noProof="0" dirty="0"/>
              <a:t>Pasar de disco a memoria.</a:t>
            </a:r>
          </a:p>
          <a:p>
            <a:pPr lvl="1"/>
            <a:r>
              <a:rPr lang="es-ES_tradnl" noProof="0" dirty="0"/>
              <a:t>Espacio en la memoria.</a:t>
            </a:r>
          </a:p>
          <a:p>
            <a:r>
              <a:rPr lang="es-ES_tradnl" noProof="0" dirty="0"/>
              <a:t>Escritura.</a:t>
            </a:r>
          </a:p>
          <a:p>
            <a:pPr lvl="1"/>
            <a:r>
              <a:rPr lang="es-ES_tradnl" noProof="0" dirty="0"/>
              <a:t>Pasar de memoria a disco.</a:t>
            </a:r>
          </a:p>
          <a:p>
            <a:pPr lvl="1"/>
            <a:r>
              <a:rPr lang="es-ES_tradnl" noProof="0" dirty="0"/>
              <a:t>Página sucia.</a:t>
            </a:r>
          </a:p>
          <a:p>
            <a:r>
              <a:rPr lang="es-ES_tradnl" noProof="0" dirty="0"/>
              <a:t>Las características del disco influyen.</a:t>
            </a:r>
          </a:p>
          <a:p>
            <a:pPr lvl="1"/>
            <a:r>
              <a:rPr lang="es-ES_tradnl" noProof="0" dirty="0"/>
              <a:t>(Antes) </a:t>
            </a:r>
            <a:r>
              <a:rPr lang="es-ES_tradnl" noProof="0" dirty="0" err="1"/>
              <a:t>Seek</a:t>
            </a:r>
            <a:r>
              <a:rPr lang="es-ES_tradnl" noProof="0" dirty="0"/>
              <a:t> time and </a:t>
            </a:r>
            <a:r>
              <a:rPr lang="es-ES_tradnl" noProof="0" dirty="0" err="1"/>
              <a:t>latency</a:t>
            </a:r>
            <a:r>
              <a:rPr lang="es-ES_tradnl" noProof="0" dirty="0"/>
              <a:t> time + Transfer </a:t>
            </a:r>
            <a:r>
              <a:rPr lang="es-ES_tradnl" noProof="0" dirty="0" err="1"/>
              <a:t>rate</a:t>
            </a:r>
            <a:r>
              <a:rPr lang="es-ES_tradnl" noProof="0" dirty="0"/>
              <a:t> – platos / cabezas.</a:t>
            </a:r>
          </a:p>
          <a:p>
            <a:pPr lvl="1"/>
            <a:r>
              <a:rPr lang="es-ES_tradnl" noProof="0" dirty="0"/>
              <a:t>Ahora es </a:t>
            </a:r>
            <a:r>
              <a:rPr lang="es-ES_tradnl" noProof="0" dirty="0" err="1"/>
              <a:t>overhead</a:t>
            </a:r>
            <a:r>
              <a:rPr lang="es-ES_tradnl" noProof="0" dirty="0"/>
              <a:t> – SSD.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B949B-A2BD-D50A-185D-84E0EEF6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6D337-F1D0-C05A-914B-089FC4C3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70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90621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Ejercicio </a:t>
            </a:r>
            <a:r>
              <a:rPr lang="es-ES_tradnl" noProof="0" dirty="0" err="1"/>
              <a:t>tablespace</a:t>
            </a:r>
            <a:r>
              <a:rPr lang="es-ES_tradnl" noProof="0" dirty="0"/>
              <a:t> y </a:t>
            </a:r>
            <a:r>
              <a:rPr lang="es-ES_tradnl" noProof="0" dirty="0" err="1"/>
              <a:t>bufferpool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5C86A4-BACF-1FAE-4698-66BF0D390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6107E-2918-8FD8-B7A4-2D7D25A52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71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18770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Almacenamiento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noProof="0" dirty="0"/>
              <a:t>Tablas</a:t>
            </a:r>
          </a:p>
          <a:p>
            <a:pPr lvl="1"/>
            <a:r>
              <a:rPr lang="es-ES_tradnl" noProof="0" dirty="0"/>
              <a:t>Orientado por registros.</a:t>
            </a:r>
          </a:p>
          <a:p>
            <a:pPr lvl="2"/>
            <a:r>
              <a:rPr lang="es-ES_tradnl" noProof="0" dirty="0"/>
              <a:t>Cantidad de registros por página.</a:t>
            </a:r>
          </a:p>
          <a:p>
            <a:pPr lvl="1"/>
            <a:r>
              <a:rPr lang="es-ES_tradnl" noProof="0" dirty="0"/>
              <a:t>Orientado por columnas.</a:t>
            </a:r>
          </a:p>
          <a:p>
            <a:pPr lvl="2"/>
            <a:r>
              <a:rPr lang="es-ES_tradnl" noProof="0" dirty="0"/>
              <a:t>Apuntadores entre páginas.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97E92-B4C5-8D5F-2795-0C31195C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AA7677-0E1B-F36E-C621-53B0B092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72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728916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Almacenamiento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noProof="0" dirty="0"/>
              <a:t>XML</a:t>
            </a:r>
          </a:p>
          <a:p>
            <a:pPr lvl="1"/>
            <a:r>
              <a:rPr lang="es-ES_tradnl" noProof="0" dirty="0"/>
              <a:t>Representación del árbol.</a:t>
            </a:r>
          </a:p>
          <a:p>
            <a:pPr lvl="1"/>
            <a:r>
              <a:rPr lang="es-ES_tradnl" noProof="0" dirty="0"/>
              <a:t>Por eso debe ser un documento bien formado.</a:t>
            </a:r>
          </a:p>
          <a:p>
            <a:pPr lvl="1"/>
            <a:r>
              <a:rPr lang="es-ES_tradnl" noProof="0" dirty="0"/>
              <a:t>Apuntadores de los elementos y valores.</a:t>
            </a:r>
          </a:p>
          <a:p>
            <a:r>
              <a:rPr lang="es-ES_tradnl" noProof="0" dirty="0"/>
              <a:t>JSON</a:t>
            </a:r>
          </a:p>
          <a:p>
            <a:pPr lvl="1"/>
            <a:r>
              <a:rPr lang="es-ES_tradnl" noProof="0" dirty="0"/>
              <a:t>BSON</a:t>
            </a:r>
          </a:p>
          <a:p>
            <a:r>
              <a:rPr lang="es-ES_tradnl" noProof="0" dirty="0" err="1"/>
              <a:t>Graph</a:t>
            </a:r>
            <a:endParaRPr lang="es-ES_tradnl" noProof="0" dirty="0"/>
          </a:p>
          <a:p>
            <a:r>
              <a:rPr lang="es-ES_tradnl" noProof="0" dirty="0"/>
              <a:t>Otros</a:t>
            </a:r>
          </a:p>
          <a:p>
            <a:r>
              <a:rPr lang="es-ES_tradnl" noProof="0" dirty="0"/>
              <a:t>Cada motor puede hacer su propia implementación.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B7B17-DFE0-B3D1-67B9-60A02820F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BC896-6249-BC8D-D000-8A6954A9B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73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023386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Compresión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 err="1"/>
              <a:t>Lempel</a:t>
            </a:r>
            <a:r>
              <a:rPr lang="es-ES_tradnl" noProof="0" dirty="0"/>
              <a:t>-</a:t>
            </a:r>
            <a:r>
              <a:rPr lang="es-ES_tradnl" noProof="0" dirty="0" err="1"/>
              <a:t>Ziv</a:t>
            </a:r>
            <a:r>
              <a:rPr lang="es-ES_tradnl" noProof="0" dirty="0"/>
              <a:t>-Welch</a:t>
            </a:r>
          </a:p>
          <a:p>
            <a:r>
              <a:rPr lang="es-ES_tradnl" noProof="0" dirty="0"/>
              <a:t>Compresión a nivel de tabla.</a:t>
            </a:r>
          </a:p>
          <a:p>
            <a:r>
              <a:rPr lang="es-ES_tradnl" noProof="0" dirty="0"/>
              <a:t>Compresión a nivel de página.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FA930-E00E-D70F-B665-FB0783E8E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D8ACC-1450-D02B-6B41-14623AEA8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74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230345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Cifrado “at </a:t>
            </a:r>
            <a:r>
              <a:rPr lang="es-ES_tradnl" noProof="0" dirty="0" err="1"/>
              <a:t>rest</a:t>
            </a:r>
            <a:r>
              <a:rPr lang="es-ES_tradnl" noProof="0" dirty="0"/>
              <a:t>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70813"/>
            <a:ext cx="10515600" cy="3828726"/>
          </a:xfrm>
        </p:spPr>
        <p:txBody>
          <a:bodyPr/>
          <a:lstStyle/>
          <a:p>
            <a:r>
              <a:rPr lang="es-ES_tradnl" noProof="0" dirty="0"/>
              <a:t>Los datos se escriben en disco.</a:t>
            </a:r>
          </a:p>
          <a:p>
            <a:r>
              <a:rPr lang="es-ES_tradnl" noProof="0" dirty="0"/>
              <a:t>Pueden escribirse cifrados.</a:t>
            </a:r>
          </a:p>
          <a:p>
            <a:pPr lvl="1"/>
            <a:r>
              <a:rPr lang="es-ES_tradnl" noProof="0" dirty="0"/>
              <a:t>Llave maestra que permite cifrar y descifrar datos.</a:t>
            </a:r>
          </a:p>
          <a:p>
            <a:r>
              <a:rPr lang="es-ES_tradnl" dirty="0"/>
              <a:t>Diferente al cifrado “in </a:t>
            </a:r>
            <a:r>
              <a:rPr lang="es-ES_tradnl" dirty="0" err="1"/>
              <a:t>transit</a:t>
            </a:r>
            <a:r>
              <a:rPr lang="es-ES_tradnl" dirty="0"/>
              <a:t>”.</a:t>
            </a:r>
            <a:endParaRPr lang="es-ES_tradnl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B347F-F80E-05E8-B297-650970DF5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9F759-CAC4-7BF1-877B-9041666BF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75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172676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n 2"/>
          <p:cNvSpPr/>
          <p:nvPr/>
        </p:nvSpPr>
        <p:spPr>
          <a:xfrm>
            <a:off x="1995970" y="1331089"/>
            <a:ext cx="8143454" cy="5001703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863787" y="2835797"/>
            <a:ext cx="2939970" cy="1584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r>
              <a:rPr lang="en-US" dirty="0"/>
              <a:t>De </a:t>
            </a:r>
            <a:r>
              <a:rPr lang="en-US" dirty="0" err="1"/>
              <a:t>acceso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79818" y="318655"/>
            <a:ext cx="3131127" cy="5541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Clientes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6109855" y="1025236"/>
            <a:ext cx="568036" cy="18010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11316" y="2835797"/>
            <a:ext cx="2939970" cy="529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memoria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11316" y="3364992"/>
            <a:ext cx="2939970" cy="529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Gestión</a:t>
            </a:r>
            <a:r>
              <a:rPr lang="en-US" dirty="0"/>
              <a:t> de disco</a:t>
            </a:r>
          </a:p>
        </p:txBody>
      </p:sp>
      <p:sp>
        <p:nvSpPr>
          <p:cNvPr id="9" name="Rectangle 8"/>
          <p:cNvSpPr/>
          <p:nvPr/>
        </p:nvSpPr>
        <p:spPr>
          <a:xfrm>
            <a:off x="2670679" y="2835797"/>
            <a:ext cx="1240637" cy="1058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comm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962707" y="3890758"/>
            <a:ext cx="1450539" cy="1058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Mecanismo</a:t>
            </a:r>
            <a:r>
              <a:rPr lang="en-US" dirty="0"/>
              <a:t> de </a:t>
            </a:r>
            <a:r>
              <a:rPr lang="en-US" dirty="0" err="1"/>
              <a:t>almacenamiento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F1976F-37A2-7D5A-16CD-FCBDE4C01BF5}"/>
              </a:ext>
            </a:extLst>
          </p:cNvPr>
          <p:cNvSpPr/>
          <p:nvPr/>
        </p:nvSpPr>
        <p:spPr>
          <a:xfrm>
            <a:off x="5413248" y="3890758"/>
            <a:ext cx="1450539" cy="1058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Diccionario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B50BCD-BF15-202D-659E-C94E09317162}"/>
              </a:ext>
            </a:extLst>
          </p:cNvPr>
          <p:cNvSpPr/>
          <p:nvPr/>
        </p:nvSpPr>
        <p:spPr>
          <a:xfrm>
            <a:off x="6863787" y="4419953"/>
            <a:ext cx="2939970" cy="1054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Repositorio</a:t>
            </a:r>
            <a:r>
              <a:rPr lang="en-US" dirty="0"/>
              <a:t> de </a:t>
            </a:r>
            <a:r>
              <a:rPr lang="en-US" dirty="0" err="1"/>
              <a:t>rutinas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BC05E30-B2CB-E101-7166-33D6E06B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AACC5-580A-406C-9362-EA1B95EDA8C1}" type="slidenum">
              <a:rPr lang="es-CO" smtClean="0"/>
              <a:t>76</a:t>
            </a:fld>
            <a:endParaRPr lang="es-CO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026C30C-CB29-E0F4-2FAF-92C5C4B9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SGBD 2023</a:t>
            </a:r>
          </a:p>
        </p:txBody>
      </p:sp>
    </p:spTree>
    <p:extLst>
      <p:ext uri="{BB962C8B-B14F-4D97-AF65-F5344CB8AC3E}">
        <p14:creationId xmlns:p14="http://schemas.microsoft.com/office/powerpoint/2010/main" val="19036195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E354-1E03-67BF-DE13-55E515BE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Sesión 4 – Seguridad y concurrencia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DCB79-B6B3-0BCA-0F15-46508FF3C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2023-02-18</a:t>
            </a:r>
          </a:p>
        </p:txBody>
      </p:sp>
    </p:spTree>
    <p:extLst>
      <p:ext uri="{BB962C8B-B14F-4D97-AF65-F5344CB8AC3E}">
        <p14:creationId xmlns:p14="http://schemas.microsoft.com/office/powerpoint/2010/main" val="11057717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Seguridad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¿Qué se transmite?</a:t>
            </a:r>
          </a:p>
          <a:p>
            <a:r>
              <a:rPr lang="es-ES_tradnl" noProof="0" dirty="0"/>
              <a:t>¿Se puede identificar con un </a:t>
            </a:r>
            <a:r>
              <a:rPr lang="es-ES_tradnl" noProof="0" dirty="0" err="1"/>
              <a:t>sniffer</a:t>
            </a:r>
            <a:r>
              <a:rPr lang="es-ES_tradnl" noProof="0" dirty="0"/>
              <a:t>?</a:t>
            </a:r>
          </a:p>
          <a:p>
            <a:r>
              <a:rPr lang="es-ES_tradnl" noProof="0" dirty="0"/>
              <a:t>Cifrado In </a:t>
            </a:r>
            <a:r>
              <a:rPr lang="es-ES_tradnl" noProof="0" dirty="0" err="1"/>
              <a:t>transit</a:t>
            </a:r>
            <a:r>
              <a:rPr lang="es-ES_tradnl" noProof="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611E3-F896-03B2-2D5D-9E5FC437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03543-5611-F7B0-E080-22A92F288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78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180275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Seguridad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Control de </a:t>
            </a:r>
            <a:r>
              <a:rPr lang="en-US" dirty="0" err="1"/>
              <a:t>acceso</a:t>
            </a:r>
            <a:r>
              <a:rPr lang="en-US" dirty="0"/>
              <a:t> (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adelante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Autentificación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Autorización</a:t>
            </a:r>
            <a:r>
              <a:rPr lang="en-US" dirty="0"/>
              <a:t>.</a:t>
            </a:r>
          </a:p>
          <a:p>
            <a:r>
              <a:rPr lang="en-US" dirty="0" err="1"/>
              <a:t>Disponibilidad</a:t>
            </a:r>
            <a:r>
              <a:rPr lang="en-US" dirty="0"/>
              <a:t>.</a:t>
            </a:r>
          </a:p>
          <a:p>
            <a:r>
              <a:rPr lang="en-US" dirty="0" err="1"/>
              <a:t>Enmascaramiento</a:t>
            </a:r>
            <a:r>
              <a:rPr lang="en-US" dirty="0"/>
              <a:t>.</a:t>
            </a:r>
          </a:p>
          <a:p>
            <a:r>
              <a:rPr lang="en-US" dirty="0" err="1"/>
              <a:t>Auditoría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Registro</a:t>
            </a:r>
            <a:r>
              <a:rPr lang="en-US" dirty="0"/>
              <a:t> de </a:t>
            </a:r>
            <a:r>
              <a:rPr lang="en-US" dirty="0" err="1"/>
              <a:t>consultas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Registro</a:t>
            </a:r>
            <a:r>
              <a:rPr lang="en-US" dirty="0"/>
              <a:t> de </a:t>
            </a:r>
            <a:r>
              <a:rPr lang="en-US" dirty="0" err="1"/>
              <a:t>modificaciones</a:t>
            </a:r>
            <a:r>
              <a:rPr lang="en-US" dirty="0"/>
              <a:t>.</a:t>
            </a:r>
          </a:p>
          <a:p>
            <a:r>
              <a:rPr lang="en-US" dirty="0" err="1"/>
              <a:t>Integridad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62D4F0-CD25-378C-453B-35F558295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0A61E8-FB46-C893-C928-CFBF1E7F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79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1809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60951" y="1690688"/>
            <a:ext cx="4896362" cy="4056969"/>
          </a:xfrm>
          <a:prstGeom prst="rect">
            <a:avLst/>
          </a:prstGeom>
          <a:solidFill>
            <a:srgbClr val="FF0002">
              <a:alpha val="41176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SGDB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D87ACE-C778-2797-07CF-16CDCC0928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noProof="0" dirty="0"/>
              <a:t>CPU</a:t>
            </a:r>
          </a:p>
          <a:p>
            <a:r>
              <a:rPr lang="es-ES_tradnl" noProof="0" dirty="0"/>
              <a:t>Memoria</a:t>
            </a:r>
          </a:p>
          <a:p>
            <a:r>
              <a:rPr lang="es-ES_tradnl" noProof="0" dirty="0"/>
              <a:t>Storage – discos duros</a:t>
            </a:r>
          </a:p>
          <a:p>
            <a:r>
              <a:rPr lang="es-ES_tradnl" noProof="0" dirty="0"/>
              <a:t>Redes</a:t>
            </a:r>
          </a:p>
          <a:p>
            <a:endParaRPr lang="es-ES_tradnl" dirty="0"/>
          </a:p>
          <a:p>
            <a:r>
              <a:rPr lang="es-ES_tradnl" dirty="0"/>
              <a:t>¿</a:t>
            </a:r>
            <a:r>
              <a:rPr lang="es-ES_tradnl" noProof="0" dirty="0"/>
              <a:t>Qué características conocen de estos componentes?</a:t>
            </a:r>
          </a:p>
        </p:txBody>
      </p:sp>
      <p:sp>
        <p:nvSpPr>
          <p:cNvPr id="3" name="Can 2"/>
          <p:cNvSpPr/>
          <p:nvPr/>
        </p:nvSpPr>
        <p:spPr>
          <a:xfrm>
            <a:off x="7337532" y="2345735"/>
            <a:ext cx="2743200" cy="2821577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0D465-1A08-4955-DB57-88F8F4401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1200B-34BE-3983-845E-97B7A096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912621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Fortalecer</a:t>
            </a:r>
            <a:r>
              <a:rPr lang="en-US" dirty="0"/>
              <a:t> la </a:t>
            </a:r>
            <a:r>
              <a:rPr lang="en-US" dirty="0" err="1"/>
              <a:t>seguridad</a:t>
            </a:r>
            <a:r>
              <a:rPr lang="en-US" dirty="0"/>
              <a:t>.</a:t>
            </a:r>
          </a:p>
          <a:p>
            <a:r>
              <a:rPr lang="en-US" dirty="0"/>
              <a:t>No </a:t>
            </a:r>
            <a:r>
              <a:rPr lang="en-US" dirty="0" err="1"/>
              <a:t>expone</a:t>
            </a:r>
            <a:r>
              <a:rPr lang="en-US" dirty="0"/>
              <a:t> la </a:t>
            </a:r>
            <a:r>
              <a:rPr lang="en-US" dirty="0" err="1"/>
              <a:t>estructura</a:t>
            </a:r>
            <a:r>
              <a:rPr lang="en-US" dirty="0"/>
              <a:t> de la </a:t>
            </a:r>
            <a:r>
              <a:rPr lang="en-US" dirty="0" err="1"/>
              <a:t>tabla</a:t>
            </a:r>
            <a:r>
              <a:rPr lang="en-US" dirty="0"/>
              <a:t>.</a:t>
            </a:r>
          </a:p>
          <a:p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controlado</a:t>
            </a:r>
            <a:r>
              <a:rPr lang="en-US" dirty="0"/>
              <a:t> de </a:t>
            </a:r>
            <a:r>
              <a:rPr lang="en-US" dirty="0" err="1"/>
              <a:t>insersiones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Ayuda</a:t>
            </a:r>
            <a:r>
              <a:rPr lang="en-US" dirty="0"/>
              <a:t> a </a:t>
            </a:r>
            <a:r>
              <a:rPr lang="en-US" dirty="0" err="1"/>
              <a:t>separar</a:t>
            </a:r>
            <a:r>
              <a:rPr lang="en-US" dirty="0"/>
              <a:t> la </a:t>
            </a:r>
            <a:r>
              <a:rPr lang="en-US" dirty="0" err="1"/>
              <a:t>capa</a:t>
            </a:r>
            <a:r>
              <a:rPr lang="en-US" dirty="0"/>
              <a:t> </a:t>
            </a:r>
            <a:r>
              <a:rPr lang="en-US" dirty="0" err="1"/>
              <a:t>física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, con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capa</a:t>
            </a:r>
            <a:r>
              <a:rPr lang="en-US" dirty="0"/>
              <a:t> </a:t>
            </a:r>
            <a:r>
              <a:rPr lang="en-US" dirty="0" err="1"/>
              <a:t>lógica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0D600-4B62-7BE7-EDFA-0F09E541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F9036-4EC2-3C31-D24C-B9C0B332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80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64637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Procedimientos</a:t>
            </a:r>
            <a:r>
              <a:rPr lang="en-US" dirty="0"/>
              <a:t> </a:t>
            </a:r>
            <a:r>
              <a:rPr lang="en-US" dirty="0" err="1"/>
              <a:t>almacenados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Único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de </a:t>
            </a:r>
            <a:r>
              <a:rPr lang="en-US" dirty="0" err="1"/>
              <a:t>acceder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2C7B3-1DEC-EF83-96EE-CB7CD5712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275E5-DD3B-860D-34B7-89649BEF2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81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141431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Permisos</a:t>
            </a:r>
            <a:r>
              <a:rPr lang="en-US" dirty="0"/>
              <a:t> </a:t>
            </a:r>
            <a:r>
              <a:rPr lang="en-US" dirty="0" err="1"/>
              <a:t>granulares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.</a:t>
            </a:r>
          </a:p>
          <a:p>
            <a:r>
              <a:rPr lang="en-US" dirty="0" err="1"/>
              <a:t>Permisos</a:t>
            </a:r>
            <a:r>
              <a:rPr lang="en-US" dirty="0"/>
              <a:t> </a:t>
            </a:r>
            <a:r>
              <a:rPr lang="en-US" dirty="0" err="1"/>
              <a:t>totales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Propietarios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motor.</a:t>
            </a:r>
          </a:p>
          <a:p>
            <a:r>
              <a:rPr lang="en-US" dirty="0" err="1"/>
              <a:t>Permisos</a:t>
            </a:r>
            <a:r>
              <a:rPr lang="en-US" dirty="0"/>
              <a:t> a </a:t>
            </a:r>
            <a:r>
              <a:rPr lang="en-US" dirty="0" err="1"/>
              <a:t>nivel</a:t>
            </a:r>
            <a:r>
              <a:rPr lang="en-US" dirty="0"/>
              <a:t> de base de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96DAE3-9FD1-10C0-A5E5-1580DE6DB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CDFCC2-4E30-F60D-5D75-76976A6B0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82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991810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Cifrado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Archivos</a:t>
            </a:r>
            <a:r>
              <a:rPr lang="en-US" dirty="0"/>
              <a:t> de las bases de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Tablespaces (data files, </a:t>
            </a:r>
            <a:r>
              <a:rPr lang="en-US" dirty="0" err="1"/>
              <a:t>contenedores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Logs de </a:t>
            </a:r>
            <a:r>
              <a:rPr lang="en-US" dirty="0" err="1"/>
              <a:t>transacciones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Otros</a:t>
            </a:r>
            <a:endParaRPr lang="en-US" dirty="0"/>
          </a:p>
          <a:p>
            <a:r>
              <a:rPr lang="en-US" dirty="0" err="1"/>
              <a:t>Archivos</a:t>
            </a:r>
            <a:r>
              <a:rPr lang="en-US" dirty="0"/>
              <a:t> </a:t>
            </a:r>
            <a:r>
              <a:rPr lang="en-US" dirty="0" err="1"/>
              <a:t>generados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Exports.</a:t>
            </a:r>
          </a:p>
          <a:p>
            <a:pPr lvl="1"/>
            <a:r>
              <a:rPr lang="en-US" dirty="0"/>
              <a:t>Backups.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FE537B-14C8-CDF0-C6E0-940DFDD50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AA3B6-4FA7-ADC8-2005-F1978193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83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526897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Autentificación</a:t>
            </a:r>
            <a:r>
              <a:rPr lang="en-US" dirty="0"/>
              <a:t> y </a:t>
            </a:r>
            <a:r>
              <a:rPr lang="en-US" dirty="0" err="1"/>
              <a:t>autorización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Local.</a:t>
            </a:r>
          </a:p>
          <a:p>
            <a:r>
              <a:rPr lang="en-US" dirty="0" err="1"/>
              <a:t>Centralizada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LDAP – </a:t>
            </a:r>
            <a:r>
              <a:rPr lang="en-US" dirty="0" err="1"/>
              <a:t>ActiveDirectory</a:t>
            </a:r>
            <a:r>
              <a:rPr lang="en-US" dirty="0"/>
              <a:t>.</a:t>
            </a:r>
          </a:p>
          <a:p>
            <a:r>
              <a:rPr lang="en-US" dirty="0" err="1"/>
              <a:t>Credenciales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Password.</a:t>
            </a:r>
          </a:p>
          <a:p>
            <a:pPr lvl="1"/>
            <a:r>
              <a:rPr lang="en-US" dirty="0"/>
              <a:t>Kerberos.</a:t>
            </a:r>
          </a:p>
          <a:p>
            <a:pPr lvl="1"/>
            <a:r>
              <a:rPr lang="en-US" dirty="0" err="1"/>
              <a:t>Certificado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Token.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46484F-95C1-8830-C060-844FAB8AB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1DDF5-3490-3E74-CD3A-79784BC11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84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35833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Compartir</a:t>
            </a:r>
            <a:r>
              <a:rPr lang="en-US" dirty="0"/>
              <a:t> </a:t>
            </a:r>
            <a:r>
              <a:rPr lang="en-US" dirty="0" err="1"/>
              <a:t>usuario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Problemática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F39A3-C7B7-D322-59D3-05CF6B0AD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1A37A-D8EE-8252-7E0C-ED9360280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85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55489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Monitoreo</a:t>
            </a:r>
            <a:r>
              <a:rPr lang="en-US" dirty="0"/>
              <a:t> de </a:t>
            </a:r>
            <a:r>
              <a:rPr lang="en-US" dirty="0" err="1"/>
              <a:t>actividades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Guardium.</a:t>
            </a:r>
          </a:p>
          <a:p>
            <a:r>
              <a:rPr lang="en-US" dirty="0"/>
              <a:t>Imperva.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DC56F-162A-B1B1-37F4-1976E758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3260D-1CEA-CF8C-6FD7-F2CA1FCD1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86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19475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Trusted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Convertirse</a:t>
            </a:r>
            <a:r>
              <a:rPr lang="en-US" dirty="0"/>
              <a:t> a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usuario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DE945-F901-5DA8-8B11-DCFB4E5D4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EB13B-431D-197F-043F-3648191C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87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467307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Fortalecer</a:t>
            </a:r>
            <a:r>
              <a:rPr lang="en-US" dirty="0"/>
              <a:t> la </a:t>
            </a:r>
            <a:r>
              <a:rPr lang="en-US" dirty="0" err="1"/>
              <a:t>seguridad</a:t>
            </a:r>
            <a:r>
              <a:rPr lang="en-US" dirty="0"/>
              <a:t>.</a:t>
            </a:r>
          </a:p>
          <a:p>
            <a:r>
              <a:rPr lang="en-US" dirty="0" err="1"/>
              <a:t>Consultoría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hardening de la DB.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7D83D-2E9B-8806-11D0-22C6FECC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11821-5D3D-F418-8AE3-0A11A7762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88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740434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57200" y="3094892"/>
            <a:ext cx="11436230" cy="1184031"/>
            <a:chOff x="457200" y="3094892"/>
            <a:chExt cx="11436230" cy="11840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7" t="11147" r="7854" b="9277"/>
            <a:stretch/>
          </p:blipFill>
          <p:spPr>
            <a:xfrm>
              <a:off x="457200" y="3094892"/>
              <a:ext cx="11436230" cy="1184031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71948" y="3982065"/>
              <a:ext cx="1533833" cy="2507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005484" y="3701845"/>
              <a:ext cx="1061884" cy="2064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00052" y="3746090"/>
              <a:ext cx="1740309" cy="132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05781" y="3421626"/>
              <a:ext cx="2492477" cy="1769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Concurrencia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opinan</a:t>
            </a:r>
            <a:r>
              <a:rPr lang="en-US" dirty="0"/>
              <a:t> de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tiquete</a:t>
            </a:r>
            <a:r>
              <a:rPr lang="en-US" dirty="0"/>
              <a:t>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B10DB8-838A-155D-9515-9F936713D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88B5D-B96D-67EE-D675-EB1CAFB3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89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1489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CRUD – Operaciones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Crear (</a:t>
            </a:r>
            <a:r>
              <a:rPr lang="es-ES_tradnl" noProof="0" dirty="0" err="1"/>
              <a:t>Create</a:t>
            </a:r>
            <a:r>
              <a:rPr lang="es-ES_tradnl" noProof="0" dirty="0"/>
              <a:t>: </a:t>
            </a:r>
            <a:r>
              <a:rPr lang="es-ES_tradnl" noProof="0" dirty="0" err="1"/>
              <a:t>Insert</a:t>
            </a:r>
            <a:r>
              <a:rPr lang="es-ES_tradnl" noProof="0" dirty="0"/>
              <a:t>)</a:t>
            </a:r>
          </a:p>
          <a:p>
            <a:r>
              <a:rPr lang="es-ES_tradnl" noProof="0" dirty="0"/>
              <a:t>Leer (</a:t>
            </a:r>
            <a:r>
              <a:rPr lang="es-ES_tradnl" noProof="0" dirty="0" err="1"/>
              <a:t>Read</a:t>
            </a:r>
            <a:r>
              <a:rPr lang="es-ES_tradnl" noProof="0" dirty="0"/>
              <a:t>: </a:t>
            </a:r>
            <a:r>
              <a:rPr lang="es-ES_tradnl" noProof="0" dirty="0" err="1"/>
              <a:t>Select</a:t>
            </a:r>
            <a:r>
              <a:rPr lang="es-ES_tradnl" noProof="0" dirty="0"/>
              <a:t>)</a:t>
            </a:r>
          </a:p>
          <a:p>
            <a:r>
              <a:rPr lang="es-ES_tradnl" noProof="0" dirty="0"/>
              <a:t>Actualizar (</a:t>
            </a:r>
            <a:r>
              <a:rPr lang="es-ES_tradnl" noProof="0" dirty="0" err="1"/>
              <a:t>Update</a:t>
            </a:r>
            <a:r>
              <a:rPr lang="es-ES_tradnl" noProof="0" dirty="0"/>
              <a:t>)</a:t>
            </a:r>
          </a:p>
          <a:p>
            <a:r>
              <a:rPr lang="es-ES_tradnl" noProof="0" dirty="0"/>
              <a:t>Borrar (</a:t>
            </a:r>
            <a:r>
              <a:rPr lang="es-ES_tradnl" noProof="0" dirty="0" err="1"/>
              <a:t>Delete</a:t>
            </a:r>
            <a:r>
              <a:rPr lang="es-ES_tradnl" noProof="0" dirty="0"/>
              <a:t>)</a:t>
            </a:r>
          </a:p>
          <a:p>
            <a:endParaRPr lang="es-ES_tradnl" noProof="0" dirty="0"/>
          </a:p>
          <a:p>
            <a:r>
              <a:rPr lang="es-ES_tradnl" noProof="0" dirty="0"/>
              <a:t>No solo en DB, sino inclusive en otros sistemas como HTTP.</a:t>
            </a:r>
          </a:p>
        </p:txBody>
      </p:sp>
      <p:pic>
        <p:nvPicPr>
          <p:cNvPr id="1026" name="Picture 2" descr="Qué es CRUD? - Webservice Empresa">
            <a:extLst>
              <a:ext uri="{FF2B5EF4-FFF2-40B4-BE49-F238E27FC236}">
                <a16:creationId xmlns:a16="http://schemas.microsoft.com/office/drawing/2014/main" id="{1CD10484-78B6-4A23-E86B-FEB53D0E2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8"/>
          <a:stretch/>
        </p:blipFill>
        <p:spPr bwMode="auto">
          <a:xfrm>
            <a:off x="6932385" y="2299607"/>
            <a:ext cx="4249865" cy="225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5E445-4C74-8E90-1946-B36AB2524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3E184-F387-D3C9-E256-38A4017F9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43305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concurrencia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Lecturas</a:t>
            </a:r>
            <a:r>
              <a:rPr lang="en-US" dirty="0"/>
              <a:t> </a:t>
            </a:r>
            <a:r>
              <a:rPr lang="en-US" dirty="0" err="1"/>
              <a:t>sucias</a:t>
            </a:r>
            <a:r>
              <a:rPr lang="en-US" dirty="0"/>
              <a:t>.</a:t>
            </a:r>
          </a:p>
          <a:p>
            <a:r>
              <a:rPr lang="en-US" dirty="0" err="1"/>
              <a:t>Lecturas</a:t>
            </a:r>
            <a:r>
              <a:rPr lang="en-US" dirty="0"/>
              <a:t> no </a:t>
            </a:r>
            <a:r>
              <a:rPr lang="en-US" dirty="0" err="1"/>
              <a:t>repetibles</a:t>
            </a:r>
            <a:r>
              <a:rPr lang="en-US" dirty="0"/>
              <a:t>.</a:t>
            </a:r>
          </a:p>
          <a:p>
            <a:r>
              <a:rPr lang="en-US" dirty="0" err="1"/>
              <a:t>Lecturas</a:t>
            </a:r>
            <a:r>
              <a:rPr lang="en-US" dirty="0"/>
              <a:t> </a:t>
            </a:r>
            <a:r>
              <a:rPr lang="en-US" dirty="0" err="1"/>
              <a:t>fantasma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BCE0C-4235-0DCD-B2E6-B204EE545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85256-F11D-8D44-E595-4798A184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90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42706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399A-BF86-68A8-2AA5-C7196C67D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Fenómenos de lectura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9BD39-5E52-1155-C012-84F2A3BCA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Dirty reads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8C522-5BB7-8C80-98BA-4DD400A77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986" y="2035528"/>
            <a:ext cx="6996113" cy="4516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0FC0DF-CE46-027B-03BD-A99AED7F582F}"/>
              </a:ext>
            </a:extLst>
          </p:cNvPr>
          <p:cNvSpPr txBox="1"/>
          <p:nvPr/>
        </p:nvSpPr>
        <p:spPr>
          <a:xfrm>
            <a:off x="3235264" y="6165143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Wikipedia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CD166-5526-346A-70B6-DE07B0B6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59697-3891-32D1-1E78-E0ECE78C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91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139668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9CFD-108F-BB55-2AF2-D7374B31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Fenómenos de lectura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F106D-89E2-5B43-C089-2E0549819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Non-repeatable reads</a:t>
            </a:r>
            <a:endParaRPr lang="en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D3B50-A40F-8AB9-88FC-4EBEA250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94" y="2570812"/>
            <a:ext cx="7570055" cy="3933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EE4A22-6E32-58E9-57E4-17F063869916}"/>
              </a:ext>
            </a:extLst>
          </p:cNvPr>
          <p:cNvSpPr txBox="1"/>
          <p:nvPr/>
        </p:nvSpPr>
        <p:spPr>
          <a:xfrm>
            <a:off x="3018193" y="6135357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Wikipedia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9B45B-CD4A-1D47-81C8-41DB8B282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A0430-5BDF-663C-4837-3359567E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92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311348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D67C-A958-5D66-FCA4-A5D72EA6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Fenómenos de lectura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9E756-EB49-5A28-1C80-A49939650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Lecturas fantasma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2DDF7-684C-95DE-67DF-426468966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068405"/>
            <a:ext cx="7772400" cy="3466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79E28C-8E9A-4558-82EA-27CEA183DCFC}"/>
              </a:ext>
            </a:extLst>
          </p:cNvPr>
          <p:cNvSpPr txBox="1"/>
          <p:nvPr/>
        </p:nvSpPr>
        <p:spPr>
          <a:xfrm>
            <a:off x="2361976" y="6214873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Wikipedia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0B38A-8A49-56B5-4427-E033DEED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9F5AB-733B-AFBE-4F31-B347CFA6B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93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434057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Concurrencia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Candados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Tabla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Registro</a:t>
            </a:r>
            <a:r>
              <a:rPr lang="en-US" dirty="0"/>
              <a:t>.</a:t>
            </a:r>
          </a:p>
          <a:p>
            <a:r>
              <a:rPr lang="en-US" dirty="0"/>
              <a:t>Dos </a:t>
            </a:r>
            <a:r>
              <a:rPr lang="en-US" dirty="0" err="1"/>
              <a:t>formas</a:t>
            </a:r>
            <a:r>
              <a:rPr lang="en-US" dirty="0"/>
              <a:t> de </a:t>
            </a:r>
            <a:r>
              <a:rPr lang="en-US" dirty="0" err="1"/>
              <a:t>atacar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Basada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candados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MVCC.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0A9E4-D3AB-6F68-8926-24AF25750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70AC4-F2DC-BA95-2561-B4DDCD7D0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94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762539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Niveles</a:t>
            </a:r>
            <a:r>
              <a:rPr lang="en-US" dirty="0"/>
              <a:t> de </a:t>
            </a:r>
            <a:r>
              <a:rPr lang="en-US" dirty="0" err="1"/>
              <a:t>aislamiento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Repetable</a:t>
            </a:r>
            <a:r>
              <a:rPr lang="en-US" dirty="0"/>
              <a:t> read.</a:t>
            </a:r>
          </a:p>
          <a:p>
            <a:r>
              <a:rPr lang="en-US" dirty="0"/>
              <a:t>Read stability.</a:t>
            </a:r>
          </a:p>
          <a:p>
            <a:r>
              <a:rPr lang="en-US" dirty="0"/>
              <a:t>Cursor stability.</a:t>
            </a:r>
          </a:p>
          <a:p>
            <a:r>
              <a:rPr lang="en-US" dirty="0"/>
              <a:t>Uncommitted rows.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CE2BC16-F30A-EDFA-C8EF-1F1BA630D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95" y="2435877"/>
            <a:ext cx="5297637" cy="406297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E47E7-DE0C-F6D8-21F0-2B38AF19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18336-0B87-42BC-9E8E-FB5317D4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95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48912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Abrazos</a:t>
            </a:r>
            <a:r>
              <a:rPr lang="en-US" dirty="0"/>
              <a:t> </a:t>
            </a:r>
            <a:r>
              <a:rPr lang="en-US" dirty="0" err="1"/>
              <a:t>mortales</a:t>
            </a:r>
            <a:r>
              <a:rPr lang="en-US" dirty="0"/>
              <a:t> - deadlock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D1E862-6646-3AA4-4AE1-B2A1D948F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Candados</a:t>
            </a:r>
            <a:r>
              <a:rPr lang="en-US" dirty="0"/>
              <a:t> </a:t>
            </a:r>
            <a:r>
              <a:rPr lang="en-US" dirty="0" err="1"/>
              <a:t>mutuos</a:t>
            </a:r>
            <a:r>
              <a:rPr lang="en-US" dirty="0"/>
              <a:t>.</a:t>
            </a:r>
          </a:p>
          <a:p>
            <a:r>
              <a:rPr lang="en-US" dirty="0"/>
              <a:t>Resolver </a:t>
            </a:r>
            <a:r>
              <a:rPr lang="en-US" dirty="0" err="1"/>
              <a:t>arbitrariamente</a:t>
            </a:r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1399B0-10BA-440B-D1B4-CA3B8675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85210-C4F6-B731-3D02-A094D524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96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003270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4EF613E-CE0B-B07A-F8DA-A02CDA765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12" y="2705749"/>
            <a:ext cx="5521012" cy="38287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Concurrencia</a:t>
            </a:r>
            <a:r>
              <a:rPr lang="en-US" dirty="0"/>
              <a:t> y </a:t>
            </a:r>
            <a:r>
              <a:rPr lang="en-US" dirty="0" err="1"/>
              <a:t>aislamiento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Misma</a:t>
            </a:r>
            <a:r>
              <a:rPr lang="en-US" dirty="0"/>
              <a:t> forma de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operaciones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Ejemplo</a:t>
            </a:r>
            <a:r>
              <a:rPr lang="en-US" dirty="0"/>
              <a:t> del </a:t>
            </a:r>
            <a:r>
              <a:rPr lang="en-US" dirty="0" err="1"/>
              <a:t>desayuno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FB151-D391-5CA8-5038-B204D069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B09D0-5C18-629D-E54B-7C841E65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97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419615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de </a:t>
            </a:r>
            <a:r>
              <a:rPr lang="en-US" dirty="0" err="1"/>
              <a:t>concurrencia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 </a:t>
            </a:r>
            <a:r>
              <a:rPr lang="en-US" dirty="0" err="1"/>
              <a:t>lado</a:t>
            </a:r>
            <a:r>
              <a:rPr lang="en-US" dirty="0"/>
              <a:t> de la </a:t>
            </a:r>
            <a:r>
              <a:rPr lang="en-US" dirty="0" err="1"/>
              <a:t>aplicación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2E54B-DE87-F280-A1A2-6C25D2E50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4A0FB-EF1F-BEBF-AF4D-C9426200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98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115765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Casa de IBM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Personajes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Dueño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Agente</a:t>
            </a:r>
            <a:r>
              <a:rPr lang="en-US" dirty="0"/>
              <a:t> de </a:t>
            </a:r>
            <a:r>
              <a:rPr lang="en-US" dirty="0" err="1"/>
              <a:t>finca</a:t>
            </a:r>
            <a:r>
              <a:rPr lang="en-US" dirty="0"/>
              <a:t> </a:t>
            </a:r>
            <a:r>
              <a:rPr lang="en-US" dirty="0" err="1"/>
              <a:t>raiz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Visitante</a:t>
            </a:r>
            <a:r>
              <a:rPr lang="en-US" dirty="0"/>
              <a:t> – </a:t>
            </a:r>
            <a:r>
              <a:rPr lang="en-US" dirty="0" err="1"/>
              <a:t>potencial</a:t>
            </a:r>
            <a:r>
              <a:rPr lang="en-US" dirty="0"/>
              <a:t> comprador, </a:t>
            </a:r>
            <a:r>
              <a:rPr lang="en-US" dirty="0" err="1"/>
              <a:t>quien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amante</a:t>
            </a:r>
            <a:r>
              <a:rPr lang="en-US" dirty="0"/>
              <a:t> de la </a:t>
            </a:r>
            <a:r>
              <a:rPr lang="en-US" dirty="0" err="1"/>
              <a:t>cocina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Plomero</a:t>
            </a:r>
            <a:r>
              <a:rPr lang="en-US" dirty="0"/>
              <a:t> / </a:t>
            </a:r>
            <a:r>
              <a:rPr lang="en-US" dirty="0" err="1"/>
              <a:t>fontanero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Inspector.</a:t>
            </a:r>
          </a:p>
          <a:p>
            <a:pPr lvl="1"/>
            <a:r>
              <a:rPr lang="en-US" dirty="0"/>
              <a:t>Niño.</a:t>
            </a:r>
          </a:p>
          <a:p>
            <a:r>
              <a:rPr lang="en-US" dirty="0"/>
              <a:t>La casa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fuera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tabla</a:t>
            </a:r>
            <a:r>
              <a:rPr lang="en-US" dirty="0"/>
              <a:t>.</a:t>
            </a:r>
          </a:p>
          <a:p>
            <a:r>
              <a:rPr lang="en-US" dirty="0"/>
              <a:t>Las </a:t>
            </a:r>
            <a:r>
              <a:rPr lang="en-US" dirty="0" err="1"/>
              <a:t>alcobas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fueran</a:t>
            </a:r>
            <a:r>
              <a:rPr lang="en-US" dirty="0"/>
              <a:t> </a:t>
            </a:r>
            <a:r>
              <a:rPr lang="en-US" dirty="0" err="1"/>
              <a:t>registros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8233" y="6358270"/>
            <a:ext cx="2437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curso</a:t>
            </a:r>
            <a:r>
              <a:rPr lang="en-US" dirty="0"/>
              <a:t> de IBM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D87DD-FABD-A43B-8D2E-A58B1694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s-CO"/>
              <a:t>SGBD 2023</a:t>
            </a:r>
            <a:endParaRPr lang="es-C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E0F13-732D-1F99-7F96-826E8C09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1EAACC5-580A-406C-9362-EA1B95EDA8C1}" type="slidenum">
              <a:rPr lang="es-CO" smtClean="0"/>
              <a:pPr algn="r"/>
              <a:t>99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131685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estría" id="{B036D265-0119-0C48-AEEE-838E559B3136}" vid="{7D6C33D0-1A51-104E-84B2-A56BC389162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505</TotalTime>
  <Words>4745</Words>
  <Application>Microsoft Macintosh PowerPoint</Application>
  <PresentationFormat>Widescreen</PresentationFormat>
  <Paragraphs>1300</Paragraphs>
  <Slides>168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168</vt:i4>
      </vt:variant>
    </vt:vector>
  </HeadingPairs>
  <TitlesOfParts>
    <vt:vector size="172" baseType="lpstr">
      <vt:lpstr>Arial</vt:lpstr>
      <vt:lpstr>Calibri</vt:lpstr>
      <vt:lpstr>Calibri Light</vt:lpstr>
      <vt:lpstr>Tema de Office</vt:lpstr>
      <vt:lpstr>PowerPoint Presentation</vt:lpstr>
      <vt:lpstr>Sesión 1 – Motores de DB</vt:lpstr>
      <vt:lpstr>¿Qué es una base de datos? DB</vt:lpstr>
      <vt:lpstr>¿Qué es una base de datos? DB</vt:lpstr>
      <vt:lpstr>¿Qué es una base de datos? DB</vt:lpstr>
      <vt:lpstr>Importancia de las bases de datos</vt:lpstr>
      <vt:lpstr>Componentes de un computador</vt:lpstr>
      <vt:lpstr>SGDB</vt:lpstr>
      <vt:lpstr>CRUD – Operaciones</vt:lpstr>
      <vt:lpstr>ACID - Propiedades</vt:lpstr>
      <vt:lpstr>Evolución motores de bases de datos</vt:lpstr>
      <vt:lpstr>Personas importantes</vt:lpstr>
      <vt:lpstr>Organizaciones importantes</vt:lpstr>
      <vt:lpstr>Marcas asociadas a datos, DBMS y similares</vt:lpstr>
      <vt:lpstr>Principales motores y herramientas</vt:lpstr>
      <vt:lpstr>Motores de grafos</vt:lpstr>
      <vt:lpstr>PowerPoint Presentation</vt:lpstr>
      <vt:lpstr>Otras formas de almacenamiento de datos</vt:lpstr>
      <vt:lpstr>Diagramas</vt:lpstr>
      <vt:lpstr>Tipos de notación de ER</vt:lpstr>
      <vt:lpstr>Chen</vt:lpstr>
      <vt:lpstr>Crow’s foot</vt:lpstr>
      <vt:lpstr>Bachman</vt:lpstr>
      <vt:lpstr>IDEF1X</vt:lpstr>
      <vt:lpstr>Barker</vt:lpstr>
      <vt:lpstr>Arrow</vt:lpstr>
      <vt:lpstr>Merise - MCD</vt:lpstr>
      <vt:lpstr>Normalización</vt:lpstr>
      <vt:lpstr>Buenas prácticas</vt:lpstr>
      <vt:lpstr>Análisis de desempeño</vt:lpstr>
      <vt:lpstr>Referencias</vt:lpstr>
      <vt:lpstr>Sesión 2 – Comunicación y SQL</vt:lpstr>
      <vt:lpstr>Conectividad</vt:lpstr>
      <vt:lpstr>Componentes para conexión</vt:lpstr>
      <vt:lpstr>Estándar de acceso</vt:lpstr>
      <vt:lpstr>PowerPoint Presentation</vt:lpstr>
      <vt:lpstr>Del lado del servidor</vt:lpstr>
      <vt:lpstr>Pool de conexiones</vt:lpstr>
      <vt:lpstr>Aplicaciones stand alone</vt:lpstr>
      <vt:lpstr>PowerPoint Presentation</vt:lpstr>
      <vt:lpstr>Lenguajes de consulta</vt:lpstr>
      <vt:lpstr>Lenguajes de consultas</vt:lpstr>
      <vt:lpstr>SQL</vt:lpstr>
      <vt:lpstr>SQL</vt:lpstr>
      <vt:lpstr>SQL</vt:lpstr>
      <vt:lpstr>SQL - ISO/IEC 9075</vt:lpstr>
      <vt:lpstr>Select</vt:lpstr>
      <vt:lpstr>Otros componentes SQL</vt:lpstr>
      <vt:lpstr>Extension SQL</vt:lpstr>
      <vt:lpstr>Procedimientos almacenados y funciones</vt:lpstr>
      <vt:lpstr>Funciones</vt:lpstr>
      <vt:lpstr>Agrupamiento de rutinas</vt:lpstr>
      <vt:lpstr>Bloques anónimos</vt:lpstr>
      <vt:lpstr>Lenguajes de programación</vt:lpstr>
      <vt:lpstr>Acceso a datos desde lenguajes de programación</vt:lpstr>
      <vt:lpstr>Operaciones sobre la DB</vt:lpstr>
      <vt:lpstr>Estrategia de despliegue y rollback</vt:lpstr>
      <vt:lpstr>Clonar una tabla</vt:lpstr>
      <vt:lpstr>Trucos</vt:lpstr>
      <vt:lpstr>PowerPoint Presentation</vt:lpstr>
      <vt:lpstr>Sesión 3 – Componentes físicos</vt:lpstr>
      <vt:lpstr>Bases de datos</vt:lpstr>
      <vt:lpstr>Índices</vt:lpstr>
      <vt:lpstr>Algunas propiedades de DB</vt:lpstr>
      <vt:lpstr>Definición de objetos</vt:lpstr>
      <vt:lpstr>Documentación de objetos</vt:lpstr>
      <vt:lpstr>Log de diagnóstico</vt:lpstr>
      <vt:lpstr>Componentes de una base de datos física</vt:lpstr>
      <vt:lpstr>Componentes de una base de datos física</vt:lpstr>
      <vt:lpstr>Operaciones disco – memoria – I/O</vt:lpstr>
      <vt:lpstr>Ejercicio tablespace y bufferpool</vt:lpstr>
      <vt:lpstr>Almacenamiento </vt:lpstr>
      <vt:lpstr>Almacenamiento</vt:lpstr>
      <vt:lpstr>Compresión</vt:lpstr>
      <vt:lpstr>Cifrado “at rest”</vt:lpstr>
      <vt:lpstr>PowerPoint Presentation</vt:lpstr>
      <vt:lpstr>Sesión 4 – Seguridad y concurrencia</vt:lpstr>
      <vt:lpstr>Seguridad</vt:lpstr>
      <vt:lpstr>Seguridad</vt:lpstr>
      <vt:lpstr>Vistas</vt:lpstr>
      <vt:lpstr>Procedimientos almacenados</vt:lpstr>
      <vt:lpstr>Grants</vt:lpstr>
      <vt:lpstr>Cifrado</vt:lpstr>
      <vt:lpstr>Autentificación y autorización</vt:lpstr>
      <vt:lpstr>Compartir usuario</vt:lpstr>
      <vt:lpstr>Monitoreo de actividades</vt:lpstr>
      <vt:lpstr>Trusted context</vt:lpstr>
      <vt:lpstr>Hardening</vt:lpstr>
      <vt:lpstr>Concurrencia</vt:lpstr>
      <vt:lpstr>Problemas concurrencia</vt:lpstr>
      <vt:lpstr>Fenómenos de lectura</vt:lpstr>
      <vt:lpstr>Fenómenos de lectura</vt:lpstr>
      <vt:lpstr>Fenómenos de lectura</vt:lpstr>
      <vt:lpstr>Concurrencia</vt:lpstr>
      <vt:lpstr>Niveles de aislamiento</vt:lpstr>
      <vt:lpstr>Abrazos mortales - deadlock</vt:lpstr>
      <vt:lpstr>Concurrencia y aislamiento</vt:lpstr>
      <vt:lpstr>Control de concurrencia</vt:lpstr>
      <vt:lpstr>Casa de IBM</vt:lpstr>
      <vt:lpstr>Entorno</vt:lpstr>
      <vt:lpstr>Sucesos</vt:lpstr>
      <vt:lpstr>PowerPoint Presentation</vt:lpstr>
      <vt:lpstr>Sesión 5 – Motor de DB</vt:lpstr>
      <vt:lpstr>Estadísticas</vt:lpstr>
      <vt:lpstr>Reorgs</vt:lpstr>
      <vt:lpstr>Índices en cluster</vt:lpstr>
      <vt:lpstr>Reescritura de queries</vt:lpstr>
      <vt:lpstr>Optimizador</vt:lpstr>
      <vt:lpstr>Optimizador – ¿dónde están los datos?</vt:lpstr>
      <vt:lpstr>Inducir plan de acceso</vt:lpstr>
      <vt:lpstr>Visualización plan de acceso a datos</vt:lpstr>
      <vt:lpstr>Ejercicio de Access Path</vt:lpstr>
      <vt:lpstr>Tipos de join</vt:lpstr>
      <vt:lpstr>Mimic de producción</vt:lpstr>
      <vt:lpstr>PowerPoint Presentation</vt:lpstr>
      <vt:lpstr>Sesión 7 – Recupación ante desastres</vt:lpstr>
      <vt:lpstr>Definición de transacción</vt:lpstr>
      <vt:lpstr>Logs de transacciones</vt:lpstr>
      <vt:lpstr>Logs</vt:lpstr>
      <vt:lpstr>Transacciones</vt:lpstr>
      <vt:lpstr>Logs de transacciones</vt:lpstr>
      <vt:lpstr>Crash recovery</vt:lpstr>
      <vt:lpstr>Backups</vt:lpstr>
      <vt:lpstr>Logs</vt:lpstr>
      <vt:lpstr>Herramientas de backup: Funcionamiento</vt:lpstr>
      <vt:lpstr>Herramientas de backup</vt:lpstr>
      <vt:lpstr>Deduplicación</vt:lpstr>
      <vt:lpstr>Restauración</vt:lpstr>
      <vt:lpstr>Problema de archivado muy frecuente</vt:lpstr>
      <vt:lpstr>Tipos de backups</vt:lpstr>
      <vt:lpstr>Plan de recuperación ante desastres</vt:lpstr>
      <vt:lpstr>Logs: lo más importante</vt:lpstr>
      <vt:lpstr>Restaurar antes del último log</vt:lpstr>
      <vt:lpstr>Commits parciales</vt:lpstr>
      <vt:lpstr>PowerPoint Presentation</vt:lpstr>
      <vt:lpstr>Sesión 8 - Arquitectura </vt:lpstr>
      <vt:lpstr>Disponibilidad</vt:lpstr>
      <vt:lpstr>Disponibilidad</vt:lpstr>
      <vt:lpstr>PowerPoint Presentation</vt:lpstr>
      <vt:lpstr>Arquitectura</vt:lpstr>
      <vt:lpstr>Arquitectura: componentes</vt:lpstr>
      <vt:lpstr>Alta dispobilidad – cluster Activo Pasivo</vt:lpstr>
      <vt:lpstr>Alta disponibilidad - HA</vt:lpstr>
      <vt:lpstr>Cluster Activo Activo</vt:lpstr>
      <vt:lpstr>Escalabilidad</vt:lpstr>
      <vt:lpstr>Base de datos distribuida</vt:lpstr>
      <vt:lpstr>Transacciones entre múltiples bases de datos</vt:lpstr>
      <vt:lpstr>DRS – Disaster Recovery Site</vt:lpstr>
      <vt:lpstr>Arquitectura</vt:lpstr>
      <vt:lpstr>Procesos no atendidos</vt:lpstr>
      <vt:lpstr>Ambientes</vt:lpstr>
      <vt:lpstr>Sizing</vt:lpstr>
      <vt:lpstr>Administración de cargas de trabajo</vt:lpstr>
      <vt:lpstr>PowerPoint Presentation</vt:lpstr>
      <vt:lpstr>Sesión 9 – Manipulación de datos</vt:lpstr>
      <vt:lpstr>Particionamiento</vt:lpstr>
      <vt:lpstr>Particionamiento de datos</vt:lpstr>
      <vt:lpstr>Tablas particionadas</vt:lpstr>
      <vt:lpstr>Extracción de datos</vt:lpstr>
      <vt:lpstr>Cargue masivo de datos</vt:lpstr>
      <vt:lpstr>Cargue de datos</vt:lpstr>
      <vt:lpstr>Loads</vt:lpstr>
      <vt:lpstr>Estructura de archivos</vt:lpstr>
      <vt:lpstr>Replicación</vt:lpstr>
      <vt:lpstr>Replicación</vt:lpstr>
      <vt:lpstr>Limpieza de datos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ANDRES GOMEZ CASANOVA</dc:creator>
  <cp:lastModifiedBy>ANDRES GOMEZ CASANOVA</cp:lastModifiedBy>
  <cp:revision>11</cp:revision>
  <dcterms:created xsi:type="dcterms:W3CDTF">2023-01-16T21:00:07Z</dcterms:created>
  <dcterms:modified xsi:type="dcterms:W3CDTF">2023-01-28T03:47:15Z</dcterms:modified>
</cp:coreProperties>
</file>